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3073" autoAdjust="0"/>
  </p:normalViewPr>
  <p:slideViewPr>
    <p:cSldViewPr>
      <p:cViewPr varScale="1">
        <p:scale>
          <a:sx n="101" d="100"/>
          <a:sy n="101" d="100"/>
        </p:scale>
        <p:origin x="1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kh.am/am/2163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5638800" cy="2133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y-AM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Գեղարվեստի ավագ դպրոց</a:t>
            </a:r>
          </a:p>
          <a:p>
            <a:r>
              <a:rPr lang="hy-AM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Գայանե Առաքելյան</a:t>
            </a:r>
            <a:endParaRPr lang="en-US" sz="2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575"/>
            <a:ext cx="6781800" cy="1470025"/>
          </a:xfrm>
        </p:spPr>
        <p:txBody>
          <a:bodyPr>
            <a:normAutofit/>
          </a:bodyPr>
          <a:lstStyle/>
          <a:p>
            <a:r>
              <a:rPr lang="hy-AM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Ուսումնահետազոտական ճամբար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2013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2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0343" y="3124200"/>
            <a:ext cx="595708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y-AM" sz="2800" dirty="0">
                <a:solidFill>
                  <a:srgbClr val="339933"/>
                </a:solidFill>
              </a:rPr>
              <a:t>Ընթերցանություն, քննարկումներ...</a:t>
            </a:r>
            <a:endParaRPr lang="en-US" sz="2800" dirty="0">
              <a:solidFill>
                <a:srgbClr val="339933"/>
              </a:solidFill>
            </a:endParaRPr>
          </a:p>
        </p:txBody>
      </p:sp>
      <p:pic>
        <p:nvPicPr>
          <p:cNvPr id="1026" name="Picture 2" descr="D:\Desktop NEW\chambar-or 9-07.06.13\IMG_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45"/>
            <a:ext cx="3657600" cy="27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 NEW\chambar-or 9-07.06.13\IMG_0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67145"/>
            <a:ext cx="3810000" cy="27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20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543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y-AM" sz="2400" dirty="0">
                <a:solidFill>
                  <a:schemeClr val="accent2">
                    <a:lumMod val="50000"/>
                  </a:schemeClr>
                </a:solidFill>
              </a:rPr>
              <a:t>Հունիսի 17-21-ի </a:t>
            </a:r>
            <a:r>
              <a:rPr lang="hy-AM" sz="2400" dirty="0" smtClean="0">
                <a:solidFill>
                  <a:schemeClr val="accent2">
                    <a:lumMod val="50000"/>
                  </a:schemeClr>
                </a:solidFill>
              </a:rPr>
              <a:t>ստուգատես- փառատոնների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y-AM" sz="2400" dirty="0" smtClean="0">
                <a:solidFill>
                  <a:schemeClr val="accent2">
                    <a:lumMod val="50000"/>
                  </a:schemeClr>
                </a:solidFill>
              </a:rPr>
              <a:t>նախապատրաստական աշխատանքներ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Desktop NEW\10.06\IMG_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3555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 NEW\13.06.13\IMG_0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6655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esktop NEW\13.06.13\IMG_0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30588"/>
            <a:ext cx="3657600" cy="27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8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62000"/>
            <a:ext cx="52261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y-AM" sz="2800" dirty="0">
                <a:solidFill>
                  <a:schemeClr val="accent6">
                    <a:lumMod val="50000"/>
                  </a:schemeClr>
                </a:solidFill>
              </a:rPr>
              <a:t>Անտիվիրուս-հակաբացիլ-2013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D:\desktop 01.06.2013\31.05\IMG_9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" y="1828800"/>
            <a:ext cx="3983037" cy="29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desktop 01.06.2013\31.05\IMG_9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48608"/>
            <a:ext cx="4179918" cy="313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09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0"/>
            <a:ext cx="6019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y-AM" sz="2400" dirty="0">
                <a:solidFill>
                  <a:srgbClr val="7030A0"/>
                </a:solidFill>
              </a:rPr>
              <a:t>Վարպետության դասեր </a:t>
            </a:r>
            <a:r>
              <a:rPr lang="hy-AM" sz="2400" dirty="0" smtClean="0">
                <a:solidFill>
                  <a:srgbClr val="7030A0"/>
                </a:solidFill>
              </a:rPr>
              <a:t>ավստրիացի </a:t>
            </a:r>
            <a:r>
              <a:rPr lang="hy-AM" sz="2400" dirty="0">
                <a:solidFill>
                  <a:srgbClr val="7030A0"/>
                </a:solidFill>
              </a:rPr>
              <a:t>հյուրերի հետ, </a:t>
            </a:r>
            <a:r>
              <a:rPr lang="hy-AM" sz="2400" dirty="0" smtClean="0">
                <a:solidFill>
                  <a:srgbClr val="7030A0"/>
                </a:solidFill>
              </a:rPr>
              <a:t>ցուցահանդեսի </a:t>
            </a:r>
            <a:r>
              <a:rPr lang="hy-AM" sz="2400" dirty="0">
                <a:solidFill>
                  <a:srgbClr val="7030A0"/>
                </a:solidFill>
              </a:rPr>
              <a:t>բացում...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13314" name="Picture 2" descr="D:\desktop 01.06.2013\chambar or 4\IMG_98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1" y="4114800"/>
            <a:ext cx="3581400" cy="268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desktop 01.06.2013\chambar or 4\IMG_9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5804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desktop 01.06.2013\chambar or 4\IMG_9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76" y="1371600"/>
            <a:ext cx="33526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0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5116" y="314980"/>
            <a:ext cx="536717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y-AM" sz="2800" dirty="0"/>
              <a:t>Մեր միջավայրը՝ մե՛ր ձեռքերով</a:t>
            </a:r>
            <a:endParaRPr lang="en-US" sz="2800" dirty="0"/>
          </a:p>
        </p:txBody>
      </p:sp>
      <p:pic>
        <p:nvPicPr>
          <p:cNvPr id="16386" name="Picture 2" descr="D:\desktop 01.06.2013\chambar 7 or\IMG_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52" y="2286000"/>
            <a:ext cx="34291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esktop 01.06.2013\chambar-or 6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1" y="932261"/>
            <a:ext cx="3938460" cy="29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desktop 01.06.2013\chambar-or 6\IMG_9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9" y="4100393"/>
            <a:ext cx="3924299" cy="27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01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1060716"/>
            <a:ext cx="988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800" dirty="0">
                <a:solidFill>
                  <a:schemeClr val="bg2">
                    <a:lumMod val="50000"/>
                  </a:schemeClr>
                </a:solidFill>
              </a:rPr>
              <a:t>«Շրջակա միջավայրի օր» 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y-AM" sz="2800" dirty="0" smtClean="0">
                <a:solidFill>
                  <a:schemeClr val="bg2">
                    <a:lumMod val="50000"/>
                  </a:schemeClr>
                </a:solidFill>
              </a:rPr>
              <a:t>ստուգատես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D:\desktop 01.06.2013\chambar 7 or\IMG_0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61" y="381000"/>
            <a:ext cx="380999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desktop 01.06.2013\chambar 7 or\IMG_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170"/>
            <a:ext cx="4102064" cy="30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desktop 01.06.2013\chambar 7 or\IMG_0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93" y="3352800"/>
            <a:ext cx="4190999" cy="32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0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867400"/>
            <a:ext cx="4572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y-AM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Միջավայրի </a:t>
            </a:r>
          </a:p>
          <a:p>
            <a:r>
              <a:rPr lang="hy-AM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գեղագիտական ձևավորում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D:\desktop 01.06.2013\chambar or 4\IMG_9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3" y="2895600"/>
            <a:ext cx="3720933" cy="27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desktop 01.06.2013\chambar or 4\New folder\IMG_5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39" y="2133600"/>
            <a:ext cx="3932251" cy="29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desktop 01.06.2013\chambar or 4\New folder\IMG_5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845"/>
            <a:ext cx="4333152" cy="32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6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126029"/>
            <a:ext cx="479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800" dirty="0"/>
              <a:t>Հյուրեր Ներքին Գետաշենից</a:t>
            </a:r>
            <a:endParaRPr lang="en-US" sz="2800" dirty="0"/>
          </a:p>
        </p:txBody>
      </p:sp>
      <p:pic>
        <p:nvPicPr>
          <p:cNvPr id="10242" name="Picture 2" descr="D:\Desktop NEW\11.06.13\IMG_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3082"/>
            <a:ext cx="4201331" cy="31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Desktop NEW\11.06.13\IMG_0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988"/>
            <a:ext cx="4038600" cy="30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esktop NEW\11.06.13\IMG_0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988"/>
            <a:ext cx="4042773" cy="30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33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0273" y="3099980"/>
            <a:ext cx="306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Ընտրությամբ</a:t>
            </a:r>
          </a:p>
          <a:p>
            <a:r>
              <a:rPr lang="hy-AM" sz="2400" dirty="0"/>
              <a:t>գործունեություններ</a:t>
            </a:r>
            <a:endParaRPr lang="en-US" sz="2400" dirty="0"/>
          </a:p>
        </p:txBody>
      </p:sp>
      <p:pic>
        <p:nvPicPr>
          <p:cNvPr id="9218" name="Picture 2" descr="D:\Desktop NEW\13.06.13\IMG_1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6" y="67312"/>
            <a:ext cx="3669334" cy="27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esktop NEW\13.06.13\IMG_1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3733800" cy="28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esktop NEW\13.06.13\IMG_1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96" y="1295400"/>
            <a:ext cx="3521797" cy="26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0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1371600"/>
            <a:ext cx="88357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y-AM" sz="3200" b="1" dirty="0">
                <a:ln/>
                <a:solidFill>
                  <a:schemeClr val="accent3"/>
                </a:solidFill>
              </a:rPr>
              <a:t>Լող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D:\Desktop NEW\chambar-or 9-07.06.13\IMG_04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810"/>
            <a:ext cx="3770950" cy="28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 NEW\10.06\IMG_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7" y="3581400"/>
            <a:ext cx="3784593" cy="28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 01.06.2013\chambar or 4\IMG_5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0" y="3200400"/>
            <a:ext cx="3807633" cy="28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0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6858" y="381000"/>
            <a:ext cx="5562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y-AM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Ճամբարային ծրագիր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1676400"/>
            <a:ext cx="7367516" cy="4924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Ստեղծագործական-հետազոտական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ճամբարի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կազմակերպման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կարգը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2012-2013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ուստարվա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փոխադրման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և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ուսումնական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պարապմունքների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ավարտի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մասին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 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inherit"/>
                <a:cs typeface="Arial" pitchFamily="34" charset="0"/>
                <a:hlinkClick r:id="rId2"/>
              </a:rPr>
              <a:t>հրամանը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Ուսումնական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ճամբարը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կազմակերպվում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ակումբային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սովորողի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ընտրությամբ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դասընթացի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փառատոներին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պատրատվող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սովորողների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խմբերի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երաժշտական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պարային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մարզական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պարտիզպանական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գործունեության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համադրումով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Յուրաքանչյուր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սովորող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ընտրում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իր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հիմնական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ակումբը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կամ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խումբը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Սովորողի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համար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հիմնական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աշխատանքի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վայրը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տրված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խումբն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է: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Օրվա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ընթացքում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սովորողը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կարող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մասնկացել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այլ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ընտրությամբ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դասընթացի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կամ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փառատոնին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պատրաստվող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խմբի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աշխատանքի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Յուրաքանչյուր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խմբի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ղեկավար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երկու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շաբաթվա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համար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ներկայացնում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և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իրականացնում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է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կոնկրետ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նախագիծ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namu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667392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sz="2800" dirty="0"/>
              <a:t>Երգ, պար...</a:t>
            </a:r>
            <a:endParaRPr lang="en-US" sz="2800" dirty="0"/>
          </a:p>
        </p:txBody>
      </p:sp>
      <p:pic>
        <p:nvPicPr>
          <p:cNvPr id="7170" name="Picture 2" descr="D:\Desktop NEW\12.06\IMG_0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944"/>
            <a:ext cx="4363097" cy="32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esktop NEW\13.06.13\IMG_1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6" y="304800"/>
            <a:ext cx="3767415" cy="28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esktop NEW\13.06.13\IMG_1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38" y="304800"/>
            <a:ext cx="355588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828836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Ուսումնական </a:t>
            </a:r>
            <a:r>
              <a:rPr lang="hy-AM" sz="2400" dirty="0" smtClean="0"/>
              <a:t>ճամփորդություններ</a:t>
            </a:r>
            <a:r>
              <a:rPr lang="hy-AM" sz="2400" dirty="0"/>
              <a:t>, </a:t>
            </a:r>
          </a:p>
          <a:p>
            <a:r>
              <a:rPr lang="hy-AM" sz="2400" dirty="0"/>
              <a:t>տեղեկատվական </a:t>
            </a:r>
            <a:r>
              <a:rPr lang="hy-AM" sz="2400" dirty="0" smtClean="0"/>
              <a:t>թերթիկների </a:t>
            </a:r>
            <a:r>
              <a:rPr lang="hy-AM" sz="2400" dirty="0"/>
              <a:t>բաժանում...</a:t>
            </a:r>
            <a:endParaRPr lang="en-US" sz="2400" dirty="0"/>
          </a:p>
        </p:txBody>
      </p:sp>
      <p:pic>
        <p:nvPicPr>
          <p:cNvPr id="8194" name="Picture 2" descr="D:\desktop 01.06.2013\chambar or 4\IMG_9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3048000" cy="28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ktop 01.06.2013\chambar or 4\IMG_9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19" y="76200"/>
            <a:ext cx="3747090" cy="28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esktop 01.06.2013\chambar or 4\IMG_9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91" y="3671878"/>
            <a:ext cx="4146430" cy="310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6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800" dirty="0"/>
              <a:t>«Վահան Ասատրյան» </a:t>
            </a:r>
            <a:r>
              <a:rPr lang="hy-AM" sz="2800" dirty="0" smtClean="0"/>
              <a:t>մարզատոն</a:t>
            </a:r>
            <a:endParaRPr lang="en-US" sz="2800" dirty="0"/>
          </a:p>
        </p:txBody>
      </p:sp>
      <p:pic>
        <p:nvPicPr>
          <p:cNvPr id="6146" name="Picture 2" descr="D:\Desktop NEW\12.06\IMG_0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4114800" cy="30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ktop NEW\12.06\IMG_0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63347"/>
            <a:ext cx="3810000" cy="28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esktop NEW\12.06\IMG_0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6" y="961619"/>
            <a:ext cx="4074994" cy="30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06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0" y="2806211"/>
            <a:ext cx="531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/>
              <a:t>Գեղարվեստի </a:t>
            </a:r>
            <a:r>
              <a:rPr lang="hy-AM" sz="2400" dirty="0" smtClean="0"/>
              <a:t>ավագ</a:t>
            </a:r>
            <a:r>
              <a:rPr lang="en-US" sz="2400" dirty="0"/>
              <a:t> </a:t>
            </a:r>
            <a:r>
              <a:rPr lang="hy-AM" sz="2400" dirty="0" smtClean="0"/>
              <a:t>սովորողները կնկարեն</a:t>
            </a:r>
            <a:r>
              <a:rPr lang="en-US" sz="2400" dirty="0" smtClean="0"/>
              <a:t> </a:t>
            </a:r>
            <a:r>
              <a:rPr lang="hy-AM" sz="2400" dirty="0" smtClean="0"/>
              <a:t>բնակելի </a:t>
            </a:r>
            <a:r>
              <a:rPr lang="hy-AM" sz="2400" dirty="0"/>
              <a:t>շենքի </a:t>
            </a:r>
          </a:p>
          <a:p>
            <a:r>
              <a:rPr lang="hy-AM" sz="2400" dirty="0"/>
              <a:t>կամարանցումում...</a:t>
            </a:r>
            <a:endParaRPr lang="en-US" sz="2400" dirty="0"/>
          </a:p>
        </p:txBody>
      </p:sp>
      <p:pic>
        <p:nvPicPr>
          <p:cNvPr id="4098" name="Picture 2" descr="D:\Desktop NEW\13.06.13\IMG_09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3733800" cy="28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 NEW\13.06.13\IMG_0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066"/>
            <a:ext cx="4038600" cy="30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 NEW\13.06.13\IMG_0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6" y="4038600"/>
            <a:ext cx="3653114" cy="27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4279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dirty="0"/>
              <a:t>«Հանրապետության օրեր. </a:t>
            </a:r>
            <a:r>
              <a:rPr lang="hy-AM" sz="2000" dirty="0" smtClean="0"/>
              <a:t>կենսամշակութային </a:t>
            </a:r>
            <a:r>
              <a:rPr lang="hy-AM" sz="2000" dirty="0"/>
              <a:t>արշավ» նախագծի </a:t>
            </a:r>
          </a:p>
          <a:p>
            <a:r>
              <a:rPr lang="hy-AM" sz="2000" dirty="0"/>
              <a:t>ամփոփում Արարատյան Հայրապետական </a:t>
            </a:r>
            <a:r>
              <a:rPr lang="hy-AM" sz="2000" dirty="0" smtClean="0"/>
              <a:t>թեմի </a:t>
            </a:r>
            <a:r>
              <a:rPr lang="hy-AM" sz="2000" dirty="0"/>
              <a:t>առաջնորդարանում... </a:t>
            </a:r>
            <a:endParaRPr lang="en-US" sz="2000" dirty="0"/>
          </a:p>
        </p:txBody>
      </p:sp>
      <p:pic>
        <p:nvPicPr>
          <p:cNvPr id="17410" name="Picture 2" descr="D:\Desktop NEW\12.06\IMG_0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9922"/>
            <a:ext cx="3505200" cy="26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esktop NEW\12.06\IMG_0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18351"/>
            <a:ext cx="3736038" cy="28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3266616"/>
            <a:ext cx="165177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y-AM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Պլեներ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D:\Desktop NEW\12.06\IMG_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477"/>
            <a:ext cx="3544318" cy="26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esktop NEW\12.06\IMG_0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7" y="3244333"/>
            <a:ext cx="2666832" cy="3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Desktop NEW\12.06\IMG_0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18" y="3947377"/>
            <a:ext cx="3556770" cy="26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esktop NEW\12.06\IMG_09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821"/>
            <a:ext cx="4019310" cy="301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0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95305"/>
              </p:ext>
            </p:extLst>
          </p:nvPr>
        </p:nvGraphicFramePr>
        <p:xfrm>
          <a:off x="1066800" y="457200"/>
          <a:ext cx="6705600" cy="59382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00400"/>
                <a:gridCol w="3505200"/>
              </a:tblGrid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 dirty="0">
                          <a:effectLst/>
                        </a:rPr>
                        <a:t>Խումբ              </a:t>
                      </a:r>
                      <a:endParaRPr lang="hy-AM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Ղեկավար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Էքստերիերի ձևավորում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Արման Գրիգորյան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Ընթերցողի ակումբ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Սոֆյա Այվազյան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Թարգմանիչների ակումբ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 dirty="0">
                          <a:effectLst/>
                        </a:rPr>
                        <a:t>Էլյա Հերգնյան</a:t>
                      </a:r>
                      <a:endParaRPr lang="hy-AM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Անգլիախոսների ակումբ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Հայկուհի Հովհաննիսյան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Պարտիզպանների ակումբ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Գայանե Առաքելյան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Գունանկար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Կարեն Մկրտչյան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Գծանկար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Գագիկ Չարչյան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Քանդակ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Հերիքնազ Գալստյան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350275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Դիզայն-մոդելավորում-գծագրում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Կարեն Բորեցյան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Թատրոնի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Քնարիկ Ներսիսյան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Կինո-ֆոտո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Արմեն Խաչատրյան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Լուսանկարիչների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Նարեկ Բախտամյան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Երգ-երաժշտության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Մերի Առաքելյան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Արվեստաբանի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Արման Գրիգորյան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Տրամաբանություն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Մանիկ Պողոսյան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350275">
                <a:tc>
                  <a:txBody>
                    <a:bodyPr/>
                    <a:lstStyle/>
                    <a:p>
                      <a:pPr fontAlgn="base"/>
                      <a:r>
                        <a:rPr lang="hy-AM" sz="1800">
                          <a:effectLst/>
                        </a:rPr>
                        <a:t>Հասարակությունը և ես. կլոր սեղան, քննարկումներ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800" dirty="0">
                          <a:effectLst/>
                        </a:rPr>
                        <a:t>Դավիթ Կարապետյան, Հայկազ Մարգարյան</a:t>
                      </a:r>
                      <a:endParaRPr lang="hy-AM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38192"/>
              </p:ext>
            </p:extLst>
          </p:nvPr>
        </p:nvGraphicFramePr>
        <p:xfrm>
          <a:off x="228600" y="1143000"/>
          <a:ext cx="8610600" cy="53157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52600"/>
                <a:gridCol w="1524000"/>
                <a:gridCol w="1295400"/>
                <a:gridCol w="1447800"/>
                <a:gridCol w="1371600"/>
                <a:gridCol w="1219200"/>
              </a:tblGrid>
              <a:tr h="3502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Երկուշաբթի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Երեքշաբթի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 dirty="0">
                          <a:effectLst/>
                        </a:rPr>
                        <a:t>Չորեքշաբթի</a:t>
                      </a:r>
                      <a:endParaRPr lang="hy-AM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 dirty="0">
                          <a:effectLst/>
                        </a:rPr>
                        <a:t>Հինգշաբթի</a:t>
                      </a:r>
                      <a:endParaRPr lang="hy-AM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Ուրբաթ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716525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Սոֆյա Այվազյան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1-ին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2-րդ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3-րդ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4-րդ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762000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Մանիկ Պողոսյան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2-րդ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3-րդ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4-րդ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5-րդ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1-ին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685800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Գայանե Առաքելյան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3-րդ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1-ին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2-րդ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4-րդ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5-րդ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762000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Հայկուհի Հովհաննիսյան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5-րդ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1-ին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Էլյա Հերգնյան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5-րդ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3-րդ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838200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Դավիթ Կարապետյան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5-րդ խումբ, 4-րդ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1-ին խումբ , 3-րդ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2-րդ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Հայկազ Մարգարյան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4-րդ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hy-AM" sz="1800">
                          <a:effectLst/>
                        </a:rPr>
                        <a:t>2-րդ խումբ</a:t>
                      </a:r>
                      <a:endParaRPr lang="hy-AM" sz="18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7781" y="323587"/>
            <a:ext cx="7115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Ժամը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 09:30-10:30-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գործունեությունն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ըստ</a:t>
            </a:r>
            <a:r>
              <a:rPr kumimoji="0" lang="en-US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 </a:t>
            </a:r>
            <a:r>
              <a:rPr kumimoji="0" lang="en-US" sz="24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nherit"/>
                <a:cs typeface="Arial" pitchFamily="34" charset="0"/>
              </a:rPr>
              <a:t>խմբերի</a:t>
            </a: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638145"/>
            <a:ext cx="3505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/>
              <a:t>1-ին խումբ</a:t>
            </a:r>
            <a:endParaRPr lang="hy-AM" sz="1600" dirty="0"/>
          </a:p>
          <a:p>
            <a:pPr fontAlgn="base"/>
            <a:r>
              <a:rPr lang="hy-AM" sz="1600" dirty="0"/>
              <a:t>Գրիգորյան Վարդուհի</a:t>
            </a:r>
          </a:p>
          <a:p>
            <a:pPr fontAlgn="base"/>
            <a:r>
              <a:rPr lang="hy-AM" sz="1600" dirty="0"/>
              <a:t>Գրիգորյան Արփինե</a:t>
            </a:r>
          </a:p>
          <a:p>
            <a:pPr fontAlgn="base"/>
            <a:r>
              <a:rPr lang="hy-AM" sz="1600" dirty="0"/>
              <a:t>Հոկտանյան Օֆելյա</a:t>
            </a:r>
          </a:p>
          <a:p>
            <a:pPr fontAlgn="base"/>
            <a:r>
              <a:rPr lang="hy-AM" sz="1600" dirty="0"/>
              <a:t>Հովհաննիսյան Ռոզա</a:t>
            </a:r>
          </a:p>
          <a:p>
            <a:pPr fontAlgn="base"/>
            <a:r>
              <a:rPr lang="hy-AM" sz="1600" dirty="0"/>
              <a:t>Մարտիրոսյան Հռիփսիմե</a:t>
            </a:r>
          </a:p>
          <a:p>
            <a:pPr fontAlgn="base"/>
            <a:r>
              <a:rPr lang="hy-AM" sz="1600" dirty="0"/>
              <a:t>Աբրահամյան Ռաֆիկ</a:t>
            </a:r>
          </a:p>
          <a:p>
            <a:pPr fontAlgn="base"/>
            <a:r>
              <a:rPr lang="hy-AM" sz="1600" dirty="0"/>
              <a:t>Անտոնյան Հովհաննես</a:t>
            </a:r>
          </a:p>
          <a:p>
            <a:pPr fontAlgn="base"/>
            <a:r>
              <a:rPr lang="hy-AM" sz="1600" dirty="0"/>
              <a:t>Զոհրաբյան Մերուժան</a:t>
            </a:r>
          </a:p>
          <a:p>
            <a:pPr fontAlgn="base"/>
            <a:r>
              <a:rPr lang="hy-AM" sz="1600" dirty="0"/>
              <a:t>Ծերունյան Ավետիս</a:t>
            </a:r>
          </a:p>
          <a:p>
            <a:pPr fontAlgn="base"/>
            <a:r>
              <a:rPr lang="hy-AM" sz="1600" dirty="0"/>
              <a:t>Համբարձումյան Տիգրան</a:t>
            </a:r>
          </a:p>
          <a:p>
            <a:pPr fontAlgn="base"/>
            <a:endParaRPr lang="en-US" sz="1600" b="1" dirty="0" smtClean="0"/>
          </a:p>
          <a:p>
            <a:pPr fontAlgn="base"/>
            <a:r>
              <a:rPr lang="hy-AM" sz="1600" b="1" dirty="0" smtClean="0"/>
              <a:t>2-րդ </a:t>
            </a:r>
            <a:r>
              <a:rPr lang="hy-AM" sz="1600" b="1" dirty="0"/>
              <a:t>խումբ</a:t>
            </a:r>
            <a:endParaRPr lang="hy-AM" sz="1600" dirty="0"/>
          </a:p>
          <a:p>
            <a:pPr fontAlgn="base"/>
            <a:r>
              <a:rPr lang="hy-AM" sz="1600" dirty="0" smtClean="0"/>
              <a:t>Մարտիրոսյան </a:t>
            </a:r>
            <a:r>
              <a:rPr lang="hy-AM" sz="1600" dirty="0"/>
              <a:t>Նարեկ</a:t>
            </a:r>
          </a:p>
          <a:p>
            <a:pPr fontAlgn="base"/>
            <a:r>
              <a:rPr lang="hy-AM" sz="1600" dirty="0" smtClean="0"/>
              <a:t>Ազարյան </a:t>
            </a:r>
            <a:r>
              <a:rPr lang="hy-AM" sz="1600" dirty="0"/>
              <a:t>Անի</a:t>
            </a:r>
          </a:p>
          <a:p>
            <a:pPr fontAlgn="base"/>
            <a:r>
              <a:rPr lang="hy-AM" sz="1600" dirty="0" smtClean="0"/>
              <a:t>Հարությունյան </a:t>
            </a:r>
            <a:r>
              <a:rPr lang="hy-AM" sz="1600" dirty="0"/>
              <a:t>Քրիստինա</a:t>
            </a:r>
          </a:p>
          <a:p>
            <a:pPr fontAlgn="base"/>
            <a:r>
              <a:rPr lang="hy-AM" sz="1600" dirty="0" smtClean="0"/>
              <a:t>Ռումելյան </a:t>
            </a:r>
            <a:r>
              <a:rPr lang="hy-AM" sz="1600" dirty="0"/>
              <a:t>Ռուդոլֆ</a:t>
            </a:r>
          </a:p>
          <a:p>
            <a:pPr fontAlgn="base"/>
            <a:r>
              <a:rPr lang="hy-AM" sz="1600" dirty="0" smtClean="0"/>
              <a:t>Սահակյան </a:t>
            </a:r>
            <a:r>
              <a:rPr lang="hy-AM" sz="1600" dirty="0"/>
              <a:t>Լիլիթ</a:t>
            </a:r>
          </a:p>
          <a:p>
            <a:pPr fontAlgn="base"/>
            <a:r>
              <a:rPr lang="hy-AM" sz="1600" dirty="0" smtClean="0"/>
              <a:t>Սայպեդենով </a:t>
            </a:r>
            <a:r>
              <a:rPr lang="hy-AM" sz="1600" dirty="0"/>
              <a:t>Արթուր</a:t>
            </a:r>
          </a:p>
          <a:p>
            <a:pPr fontAlgn="base"/>
            <a:r>
              <a:rPr lang="hy-AM" sz="1600" dirty="0" smtClean="0"/>
              <a:t>Սիմոնյան </a:t>
            </a:r>
            <a:r>
              <a:rPr lang="hy-AM" sz="1600" dirty="0"/>
              <a:t>Ծովինար</a:t>
            </a:r>
          </a:p>
          <a:p>
            <a:pPr fontAlgn="base"/>
            <a:r>
              <a:rPr lang="hy-AM" sz="1600" dirty="0" smtClean="0"/>
              <a:t>Դադոյան </a:t>
            </a:r>
            <a:r>
              <a:rPr lang="hy-AM" sz="1600" dirty="0"/>
              <a:t>Ջուլիետա</a:t>
            </a:r>
          </a:p>
          <a:p>
            <a:pPr fontAlgn="base"/>
            <a:r>
              <a:rPr lang="hy-AM" sz="1600" dirty="0" smtClean="0"/>
              <a:t>Համբարձումյան </a:t>
            </a:r>
            <a:r>
              <a:rPr lang="hy-AM" sz="1600" dirty="0"/>
              <a:t>Վահե</a:t>
            </a:r>
          </a:p>
          <a:p>
            <a:pPr fontAlgn="base"/>
            <a:r>
              <a:rPr lang="hy-AM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645378"/>
            <a:ext cx="2971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 smtClean="0"/>
              <a:t>4-րդ </a:t>
            </a:r>
            <a:r>
              <a:rPr lang="hy-AM" sz="1600" b="1" dirty="0"/>
              <a:t>խումբ</a:t>
            </a:r>
            <a:endParaRPr lang="hy-AM" sz="1600" dirty="0"/>
          </a:p>
          <a:p>
            <a:pPr fontAlgn="base"/>
            <a:r>
              <a:rPr lang="hy-AM" sz="1600" dirty="0" smtClean="0"/>
              <a:t>Գասպարյան </a:t>
            </a:r>
            <a:r>
              <a:rPr lang="hy-AM" sz="1600" dirty="0"/>
              <a:t>Գևորգ</a:t>
            </a:r>
          </a:p>
          <a:p>
            <a:pPr fontAlgn="base"/>
            <a:r>
              <a:rPr lang="hy-AM" sz="1600" dirty="0" smtClean="0"/>
              <a:t>Գրիգորյան </a:t>
            </a:r>
            <a:r>
              <a:rPr lang="hy-AM" sz="1600" dirty="0"/>
              <a:t>Հայկ</a:t>
            </a:r>
          </a:p>
          <a:p>
            <a:pPr fontAlgn="base"/>
            <a:r>
              <a:rPr lang="hy-AM" sz="1600" dirty="0" smtClean="0"/>
              <a:t>Լևոնյան </a:t>
            </a:r>
            <a:r>
              <a:rPr lang="hy-AM" sz="1600" dirty="0"/>
              <a:t>Լևոն</a:t>
            </a:r>
          </a:p>
          <a:p>
            <a:pPr fontAlgn="base"/>
            <a:r>
              <a:rPr lang="hy-AM" sz="1600" dirty="0" smtClean="0"/>
              <a:t>Կտիկյան </a:t>
            </a:r>
            <a:r>
              <a:rPr lang="hy-AM" sz="1600" dirty="0"/>
              <a:t>Քրիստինե</a:t>
            </a:r>
          </a:p>
          <a:p>
            <a:pPr fontAlgn="base"/>
            <a:r>
              <a:rPr lang="hy-AM" sz="1600" dirty="0" smtClean="0"/>
              <a:t>Մեհրաբյան </a:t>
            </a:r>
            <a:r>
              <a:rPr lang="hy-AM" sz="1600" dirty="0"/>
              <a:t>Մոնիկա</a:t>
            </a:r>
          </a:p>
          <a:p>
            <a:pPr fontAlgn="base"/>
            <a:r>
              <a:rPr lang="hy-AM" sz="1600" dirty="0" smtClean="0"/>
              <a:t>Մինասյան </a:t>
            </a:r>
            <a:r>
              <a:rPr lang="hy-AM" sz="1600" dirty="0"/>
              <a:t>Դիանա</a:t>
            </a:r>
          </a:p>
          <a:p>
            <a:pPr fontAlgn="base"/>
            <a:r>
              <a:rPr lang="hy-AM" sz="1600" dirty="0" smtClean="0"/>
              <a:t>Մսրյան </a:t>
            </a:r>
            <a:r>
              <a:rPr lang="hy-AM" sz="1600" dirty="0"/>
              <a:t>Անահիտ</a:t>
            </a:r>
          </a:p>
          <a:p>
            <a:pPr fontAlgn="base"/>
            <a:r>
              <a:rPr lang="hy-AM" sz="1600" dirty="0" smtClean="0"/>
              <a:t>Ազարումյան </a:t>
            </a:r>
            <a:r>
              <a:rPr lang="hy-AM" sz="1600" dirty="0"/>
              <a:t>Մարիա</a:t>
            </a:r>
          </a:p>
          <a:p>
            <a:pPr fontAlgn="base"/>
            <a:r>
              <a:rPr lang="hy-AM" sz="1600" dirty="0" smtClean="0"/>
              <a:t>Ալեքսանյան </a:t>
            </a:r>
            <a:r>
              <a:rPr lang="hy-AM" sz="1600" dirty="0"/>
              <a:t>Հարություն</a:t>
            </a:r>
          </a:p>
          <a:p>
            <a:pPr fontAlgn="base"/>
            <a:r>
              <a:rPr lang="hy-AM" sz="1600" dirty="0" smtClean="0"/>
              <a:t>Ակկամին </a:t>
            </a:r>
            <a:r>
              <a:rPr lang="hy-AM" sz="1600" dirty="0"/>
              <a:t>Անահիդ</a:t>
            </a:r>
          </a:p>
          <a:p>
            <a:pPr fontAlgn="base"/>
            <a:r>
              <a:rPr lang="hy-AM" sz="1600" dirty="0" smtClean="0"/>
              <a:t>Աղաջանյան </a:t>
            </a:r>
            <a:r>
              <a:rPr lang="hy-AM" sz="1600" dirty="0"/>
              <a:t>Լիանա</a:t>
            </a:r>
          </a:p>
          <a:p>
            <a:pPr fontAlgn="base"/>
            <a:endParaRPr lang="en-US" sz="1600" b="1" dirty="0" smtClean="0"/>
          </a:p>
          <a:p>
            <a:pPr fontAlgn="base"/>
            <a:r>
              <a:rPr lang="hy-AM" sz="1600" b="1" dirty="0" smtClean="0"/>
              <a:t>5-րդ </a:t>
            </a:r>
            <a:r>
              <a:rPr lang="hy-AM" sz="1600" b="1" dirty="0"/>
              <a:t>խումբ</a:t>
            </a:r>
            <a:endParaRPr lang="hy-AM" sz="1600" dirty="0"/>
          </a:p>
          <a:p>
            <a:pPr fontAlgn="base"/>
            <a:r>
              <a:rPr lang="hy-AM" sz="1600" dirty="0" smtClean="0"/>
              <a:t>Շահվերդյան </a:t>
            </a:r>
            <a:r>
              <a:rPr lang="hy-AM" sz="1600" dirty="0"/>
              <a:t>Արթուր</a:t>
            </a:r>
          </a:p>
          <a:p>
            <a:pPr fontAlgn="base"/>
            <a:r>
              <a:rPr lang="hy-AM" sz="1600" dirty="0" smtClean="0"/>
              <a:t>Չոլախյան </a:t>
            </a:r>
            <a:r>
              <a:rPr lang="hy-AM" sz="1600" dirty="0"/>
              <a:t>Լիանա</a:t>
            </a:r>
          </a:p>
          <a:p>
            <a:pPr fontAlgn="base"/>
            <a:r>
              <a:rPr lang="hy-AM" sz="1600" dirty="0" smtClean="0"/>
              <a:t>Ջեյրանյան </a:t>
            </a:r>
            <a:r>
              <a:rPr lang="hy-AM" sz="1600" dirty="0"/>
              <a:t>Անի</a:t>
            </a:r>
          </a:p>
          <a:p>
            <a:pPr fontAlgn="base"/>
            <a:r>
              <a:rPr lang="hy-AM" sz="1600" dirty="0" smtClean="0"/>
              <a:t>Սահակյան </a:t>
            </a:r>
            <a:r>
              <a:rPr lang="hy-AM" sz="1600" dirty="0"/>
              <a:t>Մարիա</a:t>
            </a:r>
          </a:p>
          <a:p>
            <a:pPr fontAlgn="base"/>
            <a:r>
              <a:rPr lang="hy-AM" sz="1600" dirty="0" smtClean="0"/>
              <a:t>Քոչարյան </a:t>
            </a:r>
            <a:r>
              <a:rPr lang="hy-AM" sz="1600" dirty="0"/>
              <a:t>Լուսինե</a:t>
            </a:r>
          </a:p>
          <a:p>
            <a:pPr fontAlgn="base"/>
            <a:r>
              <a:rPr lang="hy-AM" sz="1600" dirty="0" smtClean="0"/>
              <a:t>Սարգսյան </a:t>
            </a:r>
            <a:r>
              <a:rPr lang="hy-AM" sz="1600" dirty="0"/>
              <a:t>Սոնա</a:t>
            </a:r>
          </a:p>
          <a:p>
            <a:pPr fontAlgn="base"/>
            <a:r>
              <a:rPr lang="hy-AM" sz="1600" dirty="0" smtClean="0"/>
              <a:t>Ավդալյան </a:t>
            </a:r>
            <a:r>
              <a:rPr lang="hy-AM" sz="1600" dirty="0"/>
              <a:t>Հարություն</a:t>
            </a:r>
          </a:p>
          <a:p>
            <a:pPr fontAlgn="base"/>
            <a:r>
              <a:rPr lang="hy-AM" sz="1600" dirty="0" smtClean="0"/>
              <a:t>Գալստյան </a:t>
            </a:r>
            <a:r>
              <a:rPr lang="hy-AM" sz="1600" dirty="0"/>
              <a:t>Երեմ</a:t>
            </a:r>
          </a:p>
          <a:p>
            <a:pPr fontAlgn="base"/>
            <a:r>
              <a:rPr lang="hy-AM" sz="1600" dirty="0" smtClean="0"/>
              <a:t>Բաղդասարյան </a:t>
            </a:r>
            <a:r>
              <a:rPr lang="hy-AM" sz="1600" dirty="0"/>
              <a:t>Քնքուշ</a:t>
            </a:r>
          </a:p>
          <a:p>
            <a:pPr fontAlgn="base"/>
            <a:r>
              <a:rPr lang="hy-AM" sz="1600" dirty="0" smtClean="0"/>
              <a:t>Բաղդիյան </a:t>
            </a:r>
            <a:r>
              <a:rPr lang="hy-AM" sz="1600" dirty="0"/>
              <a:t>Էլիզա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4934" y="838200"/>
            <a:ext cx="289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/>
              <a:t>3-րդ խումբ</a:t>
            </a:r>
            <a:endParaRPr lang="hy-AM" sz="1600" dirty="0"/>
          </a:p>
          <a:p>
            <a:pPr fontAlgn="base"/>
            <a:r>
              <a:rPr lang="hy-AM" sz="1600" dirty="0" smtClean="0"/>
              <a:t>Աթոյան </a:t>
            </a:r>
            <a:r>
              <a:rPr lang="hy-AM" sz="1600" dirty="0"/>
              <a:t>Քրիստինա</a:t>
            </a:r>
          </a:p>
          <a:p>
            <a:pPr fontAlgn="base"/>
            <a:r>
              <a:rPr lang="hy-AM" sz="1600" dirty="0" smtClean="0"/>
              <a:t>Հովհաննիսյան </a:t>
            </a:r>
            <a:r>
              <a:rPr lang="hy-AM" sz="1600" dirty="0"/>
              <a:t>Աստղիկ</a:t>
            </a:r>
          </a:p>
          <a:p>
            <a:pPr fontAlgn="base"/>
            <a:r>
              <a:rPr lang="hy-AM" sz="1600" dirty="0" smtClean="0"/>
              <a:t>Բոյաջյան </a:t>
            </a:r>
            <a:r>
              <a:rPr lang="hy-AM" sz="1600" dirty="0"/>
              <a:t>Մարինե</a:t>
            </a:r>
          </a:p>
          <a:p>
            <a:pPr fontAlgn="base"/>
            <a:r>
              <a:rPr lang="hy-AM" sz="1600" dirty="0" smtClean="0"/>
              <a:t>Մկրտչյան </a:t>
            </a:r>
            <a:r>
              <a:rPr lang="hy-AM" sz="1600" dirty="0"/>
              <a:t>Զավեն</a:t>
            </a:r>
          </a:p>
          <a:p>
            <a:pPr fontAlgn="base"/>
            <a:r>
              <a:rPr lang="hy-AM" sz="1600" dirty="0" smtClean="0"/>
              <a:t>Վասիլյան </a:t>
            </a:r>
            <a:r>
              <a:rPr lang="hy-AM" sz="1600" dirty="0"/>
              <a:t>Տիգրան</a:t>
            </a:r>
          </a:p>
          <a:p>
            <a:pPr fontAlgn="base"/>
            <a:r>
              <a:rPr lang="hy-AM" sz="1600" dirty="0" smtClean="0"/>
              <a:t>Քերոփյան </a:t>
            </a:r>
            <a:r>
              <a:rPr lang="hy-AM" sz="1600" dirty="0"/>
              <a:t>Արփինե</a:t>
            </a:r>
          </a:p>
          <a:p>
            <a:pPr fontAlgn="base"/>
            <a:r>
              <a:rPr lang="hy-AM" sz="1600" dirty="0" smtClean="0"/>
              <a:t>Օհանյան </a:t>
            </a:r>
            <a:r>
              <a:rPr lang="hy-AM" sz="1600" dirty="0"/>
              <a:t>Էդուարդ</a:t>
            </a:r>
          </a:p>
          <a:p>
            <a:pPr fontAlgn="base"/>
            <a:r>
              <a:rPr lang="hy-AM" sz="1600" dirty="0" smtClean="0"/>
              <a:t>Հովհաննիսյան </a:t>
            </a:r>
            <a:r>
              <a:rPr lang="hy-AM" sz="1600" dirty="0"/>
              <a:t>Արամ</a:t>
            </a:r>
          </a:p>
          <a:p>
            <a:pPr fontAlgn="base"/>
            <a:r>
              <a:rPr lang="hy-AM" sz="1600" dirty="0" smtClean="0"/>
              <a:t>Դիլոյան </a:t>
            </a:r>
            <a:r>
              <a:rPr lang="hy-AM" sz="1600" dirty="0"/>
              <a:t>Ռաֆայել</a:t>
            </a:r>
          </a:p>
        </p:txBody>
      </p:sp>
    </p:spTree>
    <p:extLst>
      <p:ext uri="{BB962C8B-B14F-4D97-AF65-F5344CB8AC3E}">
        <p14:creationId xmlns:p14="http://schemas.microsoft.com/office/powerpoint/2010/main" val="23510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61706"/>
              </p:ext>
            </p:extLst>
          </p:nvPr>
        </p:nvGraphicFramePr>
        <p:xfrm>
          <a:off x="381000" y="1066800"/>
          <a:ext cx="8382000" cy="52512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24000"/>
                <a:gridCol w="1447800"/>
                <a:gridCol w="1447800"/>
                <a:gridCol w="1676400"/>
                <a:gridCol w="1371600"/>
                <a:gridCol w="914400"/>
              </a:tblGrid>
              <a:tr h="350275"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 dirty="0">
                          <a:effectLst/>
                        </a:rPr>
                        <a:t>Երկուշաբթի</a:t>
                      </a:r>
                      <a:endParaRPr lang="hy-AM" sz="16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Երեքշաբթի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Չորեքշաբթի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Հինգշաբթի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Ուրբաթ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Կարեն Մկրտչյան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 dirty="0">
                          <a:effectLst/>
                        </a:rPr>
                        <a:t>1-ին խումբ</a:t>
                      </a:r>
                      <a:endParaRPr lang="hy-AM" sz="16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2-րդ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3-րդ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350275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Գագիկ Չարչյան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2-րդ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3-րդ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1-ին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Արման Գրիգորյան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3-րդ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2-րդ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1-ին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65783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Հերիքնազ Գալստյան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3-րդ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1-ին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2-րդ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Քնարիկ Ներսիսյան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4-րդ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4-րդ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4-րդ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4-րդ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4-րդ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Կարեն Բորեցյան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1-ին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2-րդ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Կարինե Մացակյան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Արմեն Խաչատրյան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5-րդ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5-րդ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504054"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Նարեկ Բախտամյան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1600">
                          <a:effectLst/>
                        </a:rPr>
                        <a:t>5-րդ խումբ</a:t>
                      </a:r>
                      <a:endParaRPr lang="hy-AM" sz="16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1260" marR="51260" marT="25630" marB="2563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1260" marR="51260" marT="25630" marB="2563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1260" marR="51260" marT="25630" marB="2563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19188" y="184752"/>
            <a:ext cx="3032883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herit"/>
                <a:cs typeface="Arial" pitchFamily="34" charset="0"/>
              </a:rPr>
              <a:t>Ժամը</a:t>
            </a:r>
            <a:r>
              <a:rPr kumimoji="0" lang="en-US" sz="28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nherit"/>
                <a:cs typeface="Arial" pitchFamily="34" charset="0"/>
              </a:rPr>
              <a:t> 10:30-12:30</a:t>
            </a:r>
            <a:endParaRPr kumimoji="0" lang="en-US" sz="2800" b="1" i="0" u="none" strike="noStrike" normalizeH="0" baseline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71018"/>
            <a:ext cx="274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/>
              <a:t>1-ին խումբ</a:t>
            </a:r>
            <a:endParaRPr lang="hy-AM" sz="1600" dirty="0"/>
          </a:p>
          <a:p>
            <a:pPr fontAlgn="base"/>
            <a:r>
              <a:rPr lang="hy-AM" sz="1600" dirty="0"/>
              <a:t>Գրիգորյան Վարդուհի</a:t>
            </a:r>
          </a:p>
          <a:p>
            <a:pPr fontAlgn="base"/>
            <a:r>
              <a:rPr lang="hy-AM" sz="1600" dirty="0"/>
              <a:t>Գրիգորյան Արփինե</a:t>
            </a:r>
          </a:p>
          <a:p>
            <a:pPr fontAlgn="base"/>
            <a:r>
              <a:rPr lang="hy-AM" sz="1600" dirty="0"/>
              <a:t>Հոկտանյան Օֆելյա</a:t>
            </a:r>
          </a:p>
          <a:p>
            <a:pPr fontAlgn="base"/>
            <a:r>
              <a:rPr lang="hy-AM" sz="1600" dirty="0"/>
              <a:t>Հովհաննիսյան Ռոզա</a:t>
            </a:r>
          </a:p>
          <a:p>
            <a:pPr fontAlgn="base"/>
            <a:r>
              <a:rPr lang="hy-AM" sz="1600" dirty="0"/>
              <a:t>Մարտիրոսյան Հռիփսիմե</a:t>
            </a:r>
          </a:p>
          <a:p>
            <a:pPr fontAlgn="base"/>
            <a:r>
              <a:rPr lang="hy-AM" sz="1600" dirty="0"/>
              <a:t>Անտոնյան Հովհաննես</a:t>
            </a:r>
          </a:p>
          <a:p>
            <a:pPr fontAlgn="base"/>
            <a:r>
              <a:rPr lang="hy-AM" sz="1600" dirty="0"/>
              <a:t>Զոհրաբյան Մերուժան</a:t>
            </a:r>
          </a:p>
          <a:p>
            <a:pPr fontAlgn="base"/>
            <a:r>
              <a:rPr lang="hy-AM" sz="1600" dirty="0" smtClean="0"/>
              <a:t>Վասիլյան </a:t>
            </a:r>
            <a:r>
              <a:rPr lang="hy-AM" sz="1600" dirty="0"/>
              <a:t>Տիգրան</a:t>
            </a:r>
          </a:p>
          <a:p>
            <a:pPr fontAlgn="base"/>
            <a:r>
              <a:rPr lang="hy-AM" sz="1600" dirty="0"/>
              <a:t> </a:t>
            </a:r>
          </a:p>
          <a:p>
            <a:pPr fontAlgn="base"/>
            <a:r>
              <a:rPr lang="hy-AM" sz="1600" dirty="0"/>
              <a:t> </a:t>
            </a:r>
          </a:p>
          <a:p>
            <a:pPr fontAlgn="base"/>
            <a:r>
              <a:rPr lang="hy-AM" sz="1600" b="1" dirty="0"/>
              <a:t>2-րդ խումբ</a:t>
            </a:r>
            <a:endParaRPr lang="hy-AM" sz="1600" dirty="0"/>
          </a:p>
          <a:p>
            <a:pPr fontAlgn="base"/>
            <a:r>
              <a:rPr lang="hy-AM" sz="1600" dirty="0" smtClean="0"/>
              <a:t>Մարտիրոսյան </a:t>
            </a:r>
            <a:r>
              <a:rPr lang="hy-AM" sz="1600" dirty="0"/>
              <a:t>Նարեկ</a:t>
            </a:r>
          </a:p>
          <a:p>
            <a:pPr fontAlgn="base"/>
            <a:r>
              <a:rPr lang="hy-AM" sz="1600" dirty="0" smtClean="0"/>
              <a:t>Ռումելյան </a:t>
            </a:r>
            <a:r>
              <a:rPr lang="hy-AM" sz="1600" dirty="0"/>
              <a:t>Ռուդոլֆ</a:t>
            </a:r>
          </a:p>
          <a:p>
            <a:pPr fontAlgn="base"/>
            <a:r>
              <a:rPr lang="hy-AM" sz="1600" dirty="0" smtClean="0"/>
              <a:t>Սահակյան </a:t>
            </a:r>
            <a:r>
              <a:rPr lang="hy-AM" sz="1600" dirty="0"/>
              <a:t>Լիլիթ</a:t>
            </a:r>
          </a:p>
          <a:p>
            <a:pPr fontAlgn="base"/>
            <a:r>
              <a:rPr lang="hy-AM" sz="1600" dirty="0" smtClean="0"/>
              <a:t>Սայպեդենով </a:t>
            </a:r>
            <a:r>
              <a:rPr lang="hy-AM" sz="1600" dirty="0"/>
              <a:t>Արթուր</a:t>
            </a:r>
          </a:p>
          <a:p>
            <a:pPr fontAlgn="base"/>
            <a:r>
              <a:rPr lang="hy-AM" sz="1600" dirty="0" smtClean="0"/>
              <a:t>Սիմոնյան </a:t>
            </a:r>
            <a:r>
              <a:rPr lang="hy-AM" sz="1600" dirty="0"/>
              <a:t>Ծովինար</a:t>
            </a:r>
          </a:p>
          <a:p>
            <a:pPr fontAlgn="base"/>
            <a:r>
              <a:rPr lang="hy-AM" sz="1600" dirty="0" smtClean="0"/>
              <a:t>Դադոյան </a:t>
            </a:r>
            <a:r>
              <a:rPr lang="hy-AM" sz="1600" dirty="0"/>
              <a:t>Ջուլիետա</a:t>
            </a:r>
          </a:p>
          <a:p>
            <a:pPr fontAlgn="base"/>
            <a:r>
              <a:rPr lang="hy-AM" sz="1600" dirty="0" smtClean="0"/>
              <a:t>Աթոյան </a:t>
            </a:r>
            <a:r>
              <a:rPr lang="hy-AM" sz="1600" dirty="0"/>
              <a:t>Քրիստինա</a:t>
            </a:r>
          </a:p>
          <a:p>
            <a:pPr fontAlgn="base"/>
            <a:r>
              <a:rPr lang="hy-AM" sz="1600" dirty="0" smtClean="0"/>
              <a:t>Հովհաննիսյան </a:t>
            </a:r>
            <a:r>
              <a:rPr lang="hy-AM" sz="1600" dirty="0"/>
              <a:t>Աստղիկ</a:t>
            </a:r>
          </a:p>
          <a:p>
            <a:pPr fontAlgn="base"/>
            <a:r>
              <a:rPr lang="hy-AM" sz="16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830239"/>
            <a:ext cx="24349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/>
              <a:t>3-րդ խումբ</a:t>
            </a:r>
            <a:endParaRPr lang="hy-AM" sz="1600" dirty="0"/>
          </a:p>
          <a:p>
            <a:pPr fontAlgn="base"/>
            <a:r>
              <a:rPr lang="hy-AM" sz="1600" dirty="0" smtClean="0"/>
              <a:t>Գասպարյան </a:t>
            </a:r>
            <a:r>
              <a:rPr lang="hy-AM" sz="1600" dirty="0"/>
              <a:t>Գևորգ</a:t>
            </a:r>
          </a:p>
          <a:p>
            <a:pPr fontAlgn="base"/>
            <a:r>
              <a:rPr lang="hy-AM" sz="1600" dirty="0" smtClean="0"/>
              <a:t>Լևոնյան </a:t>
            </a:r>
            <a:r>
              <a:rPr lang="hy-AM" sz="1600" dirty="0"/>
              <a:t>Լևոն</a:t>
            </a:r>
          </a:p>
          <a:p>
            <a:pPr fontAlgn="base"/>
            <a:r>
              <a:rPr lang="hy-AM" sz="1600" dirty="0" smtClean="0"/>
              <a:t>Կտիկյան </a:t>
            </a:r>
            <a:r>
              <a:rPr lang="hy-AM" sz="1600" dirty="0"/>
              <a:t>Քրիստինե</a:t>
            </a:r>
          </a:p>
          <a:p>
            <a:pPr fontAlgn="base"/>
            <a:r>
              <a:rPr lang="hy-AM" sz="1600" dirty="0" smtClean="0"/>
              <a:t>Մեհրաբյան </a:t>
            </a:r>
            <a:r>
              <a:rPr lang="hy-AM" sz="1600" dirty="0"/>
              <a:t>Մոնիկա</a:t>
            </a:r>
          </a:p>
          <a:p>
            <a:pPr fontAlgn="base"/>
            <a:r>
              <a:rPr lang="hy-AM" sz="1600" dirty="0" smtClean="0"/>
              <a:t>Մինասյան </a:t>
            </a:r>
            <a:r>
              <a:rPr lang="hy-AM" sz="1600" dirty="0"/>
              <a:t>Դիանա</a:t>
            </a:r>
          </a:p>
          <a:p>
            <a:pPr fontAlgn="base"/>
            <a:r>
              <a:rPr lang="hy-AM" sz="1600" dirty="0" smtClean="0"/>
              <a:t>Աղաջանյան </a:t>
            </a:r>
            <a:r>
              <a:rPr lang="hy-AM" sz="1600" dirty="0"/>
              <a:t>Լիանա</a:t>
            </a:r>
          </a:p>
          <a:p>
            <a:pPr fontAlgn="base"/>
            <a:r>
              <a:rPr lang="hy-AM" sz="1600" dirty="0" smtClean="0"/>
              <a:t>Շահվերդյան </a:t>
            </a:r>
            <a:r>
              <a:rPr lang="hy-AM" sz="1600" dirty="0"/>
              <a:t>Արթուր</a:t>
            </a:r>
          </a:p>
          <a:p>
            <a:pPr fontAlgn="base"/>
            <a:r>
              <a:rPr lang="hy-AM" sz="1600" dirty="0" smtClean="0"/>
              <a:t>Չոլախյան </a:t>
            </a:r>
            <a:r>
              <a:rPr lang="hy-AM" sz="1600" dirty="0"/>
              <a:t>Լիանա</a:t>
            </a:r>
          </a:p>
          <a:p>
            <a:pPr fontAlgn="base"/>
            <a:r>
              <a:rPr lang="hy-AM" sz="1600" dirty="0" smtClean="0"/>
              <a:t>Ջեյրանյան </a:t>
            </a:r>
            <a:r>
              <a:rPr lang="hy-AM" sz="1600" dirty="0"/>
              <a:t>Անի</a:t>
            </a:r>
          </a:p>
          <a:p>
            <a:pPr fontAlgn="base"/>
            <a:r>
              <a:rPr lang="hy-AM" sz="1600" dirty="0" smtClean="0"/>
              <a:t>Սարգսյան </a:t>
            </a:r>
            <a:r>
              <a:rPr lang="hy-AM" sz="1600" dirty="0"/>
              <a:t>Սոնա</a:t>
            </a:r>
          </a:p>
          <a:p>
            <a:pPr fontAlgn="base"/>
            <a:r>
              <a:rPr lang="hy-AM" sz="1600" dirty="0" smtClean="0"/>
              <a:t>Գալստյան </a:t>
            </a:r>
            <a:r>
              <a:rPr lang="hy-AM" sz="1600" dirty="0"/>
              <a:t>Երեմ</a:t>
            </a:r>
          </a:p>
          <a:p>
            <a:pPr fontAlgn="base"/>
            <a:r>
              <a:rPr lang="hy-AM" sz="1600" dirty="0" smtClean="0"/>
              <a:t>Բաղդասարյան </a:t>
            </a:r>
            <a:r>
              <a:rPr lang="hy-AM" sz="1600" dirty="0"/>
              <a:t>Քնքուշ</a:t>
            </a:r>
          </a:p>
          <a:p>
            <a:pPr fontAlgn="base"/>
            <a:r>
              <a:rPr lang="hy-AM" sz="1600" dirty="0" smtClean="0"/>
              <a:t>Բաղդիյան </a:t>
            </a:r>
            <a:r>
              <a:rPr lang="hy-AM" sz="1600" dirty="0"/>
              <a:t>Էլիզա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9188" y="152400"/>
            <a:ext cx="3048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1600" b="1" dirty="0"/>
              <a:t>4-րդ խումբ</a:t>
            </a:r>
            <a:endParaRPr lang="hy-AM" sz="1600" dirty="0"/>
          </a:p>
          <a:p>
            <a:pPr fontAlgn="base"/>
            <a:r>
              <a:rPr lang="hy-AM" sz="1600" dirty="0" smtClean="0"/>
              <a:t>Ազարյան </a:t>
            </a:r>
            <a:r>
              <a:rPr lang="hy-AM" sz="1600" dirty="0"/>
              <a:t>Անի</a:t>
            </a:r>
          </a:p>
          <a:p>
            <a:pPr fontAlgn="base"/>
            <a:r>
              <a:rPr lang="hy-AM" sz="1600" dirty="0" smtClean="0"/>
              <a:t>Հարությունյան </a:t>
            </a:r>
            <a:r>
              <a:rPr lang="hy-AM" sz="1600" dirty="0"/>
              <a:t>Քրիստինա</a:t>
            </a:r>
          </a:p>
          <a:p>
            <a:pPr fontAlgn="base"/>
            <a:r>
              <a:rPr lang="hy-AM" sz="1600" dirty="0" smtClean="0"/>
              <a:t>Բոյաջյան </a:t>
            </a:r>
            <a:r>
              <a:rPr lang="hy-AM" sz="1600" dirty="0"/>
              <a:t>Մարինե</a:t>
            </a:r>
          </a:p>
          <a:p>
            <a:pPr fontAlgn="base"/>
            <a:r>
              <a:rPr lang="hy-AM" sz="1600" dirty="0" smtClean="0"/>
              <a:t>Մկրտչյան </a:t>
            </a:r>
            <a:r>
              <a:rPr lang="hy-AM" sz="1600" dirty="0"/>
              <a:t>Զավեն</a:t>
            </a:r>
          </a:p>
          <a:p>
            <a:pPr fontAlgn="base"/>
            <a:r>
              <a:rPr lang="hy-AM" sz="1600" dirty="0" smtClean="0"/>
              <a:t>Քերոփյան </a:t>
            </a:r>
            <a:r>
              <a:rPr lang="hy-AM" sz="1600" dirty="0"/>
              <a:t>Արփինե</a:t>
            </a:r>
          </a:p>
          <a:p>
            <a:pPr fontAlgn="base"/>
            <a:r>
              <a:rPr lang="hy-AM" sz="1600" dirty="0" smtClean="0"/>
              <a:t>Դիլոյան </a:t>
            </a:r>
            <a:r>
              <a:rPr lang="hy-AM" sz="1600" dirty="0"/>
              <a:t>Ռաֆայել</a:t>
            </a:r>
          </a:p>
          <a:p>
            <a:pPr fontAlgn="base"/>
            <a:r>
              <a:rPr lang="hy-AM" sz="1600" dirty="0" smtClean="0"/>
              <a:t>Գրիգորյան </a:t>
            </a:r>
            <a:r>
              <a:rPr lang="hy-AM" sz="1600" dirty="0"/>
              <a:t>Հայկ</a:t>
            </a:r>
          </a:p>
          <a:p>
            <a:pPr fontAlgn="base"/>
            <a:r>
              <a:rPr lang="hy-AM" sz="1600" dirty="0" smtClean="0"/>
              <a:t>Մսրյան </a:t>
            </a:r>
            <a:r>
              <a:rPr lang="hy-AM" sz="1600" dirty="0"/>
              <a:t>Անահիտ</a:t>
            </a:r>
          </a:p>
          <a:p>
            <a:pPr fontAlgn="base"/>
            <a:r>
              <a:rPr lang="hy-AM" sz="1600" dirty="0" smtClean="0"/>
              <a:t>Ալեքսանյան </a:t>
            </a:r>
            <a:r>
              <a:rPr lang="hy-AM" sz="1600" dirty="0"/>
              <a:t>Հարություն</a:t>
            </a:r>
          </a:p>
          <a:p>
            <a:pPr fontAlgn="base"/>
            <a:r>
              <a:rPr lang="hy-AM" sz="1600" dirty="0" smtClean="0"/>
              <a:t>Ակկամ </a:t>
            </a:r>
            <a:r>
              <a:rPr lang="hy-AM" sz="1600" dirty="0"/>
              <a:t>Անահիդ</a:t>
            </a:r>
          </a:p>
          <a:p>
            <a:pPr fontAlgn="base"/>
            <a:r>
              <a:rPr lang="hy-AM" sz="1600" dirty="0" smtClean="0"/>
              <a:t>Քոչարյան Լուսինե</a:t>
            </a:r>
            <a:endParaRPr lang="en-US" sz="1600" dirty="0" smtClean="0"/>
          </a:p>
          <a:p>
            <a:pPr fontAlgn="base"/>
            <a:endParaRPr lang="hy-AM" sz="1600" dirty="0"/>
          </a:p>
          <a:p>
            <a:pPr fontAlgn="base"/>
            <a:r>
              <a:rPr lang="hy-AM" sz="1600" b="1" dirty="0"/>
              <a:t>5-րդ խումբ</a:t>
            </a:r>
            <a:endParaRPr lang="hy-AM" sz="1600" dirty="0"/>
          </a:p>
          <a:p>
            <a:pPr fontAlgn="base"/>
            <a:r>
              <a:rPr lang="hy-AM" sz="1600" dirty="0" smtClean="0"/>
              <a:t>Աբրահամյան </a:t>
            </a:r>
            <a:r>
              <a:rPr lang="hy-AM" sz="1600" dirty="0"/>
              <a:t>Ռաֆիկ</a:t>
            </a:r>
          </a:p>
          <a:p>
            <a:pPr fontAlgn="base"/>
            <a:r>
              <a:rPr lang="hy-AM" sz="1600" dirty="0" smtClean="0"/>
              <a:t>Ծերունյան </a:t>
            </a:r>
            <a:r>
              <a:rPr lang="hy-AM" sz="1600" dirty="0"/>
              <a:t>Ավետիս</a:t>
            </a:r>
          </a:p>
          <a:p>
            <a:pPr fontAlgn="base"/>
            <a:r>
              <a:rPr lang="hy-AM" sz="1600" dirty="0" smtClean="0"/>
              <a:t>Համբարձումյան </a:t>
            </a:r>
            <a:r>
              <a:rPr lang="hy-AM" sz="1600" dirty="0"/>
              <a:t>Տիգրան</a:t>
            </a:r>
          </a:p>
          <a:p>
            <a:pPr fontAlgn="base"/>
            <a:r>
              <a:rPr lang="hy-AM" sz="1600" dirty="0" smtClean="0"/>
              <a:t>Համբարձումյան </a:t>
            </a:r>
            <a:r>
              <a:rPr lang="hy-AM" sz="1600" dirty="0"/>
              <a:t>Վահե</a:t>
            </a:r>
          </a:p>
          <a:p>
            <a:pPr fontAlgn="base"/>
            <a:r>
              <a:rPr lang="hy-AM" sz="1600" dirty="0" smtClean="0"/>
              <a:t>Օհանյան </a:t>
            </a:r>
            <a:r>
              <a:rPr lang="hy-AM" sz="1600" dirty="0"/>
              <a:t>Էդուարդ</a:t>
            </a:r>
          </a:p>
          <a:p>
            <a:pPr fontAlgn="base"/>
            <a:r>
              <a:rPr lang="hy-AM" sz="1600" dirty="0" smtClean="0"/>
              <a:t>Հովհաննիսյան </a:t>
            </a:r>
            <a:r>
              <a:rPr lang="hy-AM" sz="1600" dirty="0"/>
              <a:t>Արամ</a:t>
            </a:r>
          </a:p>
          <a:p>
            <a:pPr fontAlgn="base"/>
            <a:r>
              <a:rPr lang="hy-AM" sz="1600" dirty="0" smtClean="0"/>
              <a:t>Ազարումյան </a:t>
            </a:r>
            <a:r>
              <a:rPr lang="hy-AM" sz="1600" dirty="0"/>
              <a:t>Մարիա</a:t>
            </a:r>
          </a:p>
          <a:p>
            <a:pPr fontAlgn="base"/>
            <a:r>
              <a:rPr lang="hy-AM" sz="1600" dirty="0" smtClean="0"/>
              <a:t>Սահակյան </a:t>
            </a:r>
            <a:r>
              <a:rPr lang="hy-AM" sz="1600" dirty="0"/>
              <a:t>Մարիա</a:t>
            </a:r>
          </a:p>
          <a:p>
            <a:pPr fontAlgn="base"/>
            <a:r>
              <a:rPr lang="hy-AM" sz="1600" dirty="0" smtClean="0"/>
              <a:t>Ավդալյան </a:t>
            </a:r>
            <a:r>
              <a:rPr lang="hy-AM" sz="1600" dirty="0"/>
              <a:t>Հարություն</a:t>
            </a:r>
          </a:p>
          <a:p>
            <a:pPr fontAlgn="base"/>
            <a:r>
              <a:rPr lang="hy-AM" sz="1600" dirty="0" smtClean="0"/>
              <a:t>Չիլինգարյան </a:t>
            </a:r>
            <a:r>
              <a:rPr lang="hy-AM" sz="1600" dirty="0"/>
              <a:t>Լևոն</a:t>
            </a:r>
          </a:p>
          <a:p>
            <a:pPr fontAlgn="base"/>
            <a:r>
              <a:rPr lang="hy-AM" sz="1600" dirty="0"/>
              <a:t> </a:t>
            </a:r>
          </a:p>
          <a:p>
            <a:pPr fontAlgn="base"/>
            <a:r>
              <a:rPr lang="hy-AM" sz="1600" b="1" dirty="0"/>
              <a:t>Ժամը 13:00-13:30 – Ընդմիջում</a:t>
            </a:r>
            <a:endParaRPr lang="hy-AM" sz="1600" dirty="0"/>
          </a:p>
        </p:txBody>
      </p:sp>
    </p:spTree>
    <p:extLst>
      <p:ext uri="{BB962C8B-B14F-4D97-AF65-F5344CB8AC3E}">
        <p14:creationId xmlns:p14="http://schemas.microsoft.com/office/powerpoint/2010/main" val="18458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164749"/>
              </p:ext>
            </p:extLst>
          </p:nvPr>
        </p:nvGraphicFramePr>
        <p:xfrm>
          <a:off x="760863" y="2133600"/>
          <a:ext cx="7544937" cy="20134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6937"/>
                <a:gridCol w="3581400"/>
                <a:gridCol w="3276600"/>
              </a:tblGrid>
              <a:tr h="657834"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 dirty="0">
                          <a:effectLst/>
                        </a:rPr>
                        <a:t>Երգ, երգեցողություն, երաժշտության ունկնդրում</a:t>
                      </a:r>
                      <a:endParaRPr lang="hy-AM" sz="20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 dirty="0">
                          <a:effectLst/>
                        </a:rPr>
                        <a:t>Մերի Առաքելյան</a:t>
                      </a:r>
                      <a:endParaRPr lang="hy-AM" sz="20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196496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2.</a:t>
                      </a:r>
                      <a:endParaRPr lang="en-US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>
                          <a:effectLst/>
                        </a:rPr>
                        <a:t>Պար</a:t>
                      </a:r>
                      <a:endParaRPr lang="hy-AM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>
                          <a:effectLst/>
                        </a:rPr>
                        <a:t>Էլեն Պողոսյան</a:t>
                      </a:r>
                      <a:endParaRPr lang="hy-AM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657834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3.</a:t>
                      </a:r>
                      <a:endParaRPr lang="en-US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>
                          <a:effectLst/>
                        </a:rPr>
                        <a:t>Լող</a:t>
                      </a:r>
                      <a:endParaRPr lang="hy-AM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>
                          <a:effectLst/>
                        </a:rPr>
                        <a:t>Հայկուհի Հովհաննիսյան, Գայանե Առաքելյան</a:t>
                      </a:r>
                      <a:endParaRPr lang="hy-AM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  <a:tr h="350275">
                <a:tc>
                  <a:txBody>
                    <a:bodyPr/>
                    <a:lstStyle/>
                    <a:p>
                      <a:pPr fontAlgn="base"/>
                      <a:r>
                        <a:rPr lang="en-US" sz="2000">
                          <a:effectLst/>
                        </a:rPr>
                        <a:t>4.</a:t>
                      </a:r>
                      <a:endParaRPr lang="en-US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>
                          <a:effectLst/>
                        </a:rPr>
                        <a:t>Սպորտային ակումբներ</a:t>
                      </a:r>
                      <a:endParaRPr lang="hy-AM" sz="200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y-AM" sz="2000" dirty="0">
                          <a:effectLst/>
                        </a:rPr>
                        <a:t>Դավիթ Ֆահրադյան</a:t>
                      </a:r>
                      <a:endParaRPr lang="hy-AM" sz="2000" dirty="0">
                        <a:effectLst/>
                        <a:latin typeface="inherit"/>
                      </a:endParaRPr>
                    </a:p>
                  </a:txBody>
                  <a:tcPr marL="42716" marR="42716" marT="21358" marB="21358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397132"/>
            <a:ext cx="259365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err="1" smtClean="0">
                <a:ln/>
                <a:solidFill>
                  <a:schemeClr val="accent3"/>
                </a:solidFill>
                <a:latin typeface="inherit"/>
                <a:cs typeface="Arial" pitchFamily="34" charset="0"/>
              </a:rPr>
              <a:t>Ժամը</a:t>
            </a:r>
            <a:r>
              <a:rPr kumimoji="0" lang="en-US" sz="2400" b="1" i="0" u="none" strike="noStrike" normalizeH="0" baseline="0" dirty="0" smtClean="0">
                <a:ln/>
                <a:solidFill>
                  <a:schemeClr val="accent3"/>
                </a:solidFill>
                <a:latin typeface="inherit"/>
                <a:cs typeface="Arial" pitchFamily="34" charset="0"/>
              </a:rPr>
              <a:t> 13:00-14:00</a:t>
            </a:r>
            <a:endParaRPr kumimoji="0" lang="en-US" sz="24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 </a:t>
            </a:r>
            <a:endParaRPr kumimoji="0" lang="en-US" sz="24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426417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Սովորողները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մասնակցում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են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ըստ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նախասիրությունների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ու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 </a:t>
            </a:r>
            <a:r>
              <a:rPr lang="en-US" b="1" dirty="0" err="1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ցանկության</a:t>
            </a:r>
            <a:r>
              <a:rPr lang="en-US" b="1" dirty="0">
                <a:ln/>
                <a:solidFill>
                  <a:schemeClr val="accent3"/>
                </a:solidFill>
                <a:latin typeface="arnamu"/>
                <a:cs typeface="Arial" pitchFamily="34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077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y-AM" sz="2800" b="1" dirty="0">
                <a:ln/>
                <a:solidFill>
                  <a:schemeClr val="accent3"/>
                </a:solidFill>
              </a:rPr>
              <a:t>Առավոտյան ընդհանուր </a:t>
            </a:r>
            <a:r>
              <a:rPr lang="hy-AM" sz="2800" b="1" dirty="0" smtClean="0">
                <a:ln/>
                <a:solidFill>
                  <a:schemeClr val="accent3"/>
                </a:solidFill>
              </a:rPr>
              <a:t>պարապմունքներ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2290" name="Picture 2" descr="D:\desktop 01.06.2013\31.05\IMG_9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03663" cy="2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desktop 01.06.2013\31.05\IMG_9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3355975" cy="2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desktop 01.06.2013\31.05\IMG_9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73399"/>
            <a:ext cx="3356998" cy="24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92962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171</TotalTime>
  <Words>609</Words>
  <Application>Microsoft Office PowerPoint</Application>
  <PresentationFormat>On-screen Show (4:3)</PresentationFormat>
  <Paragraphs>304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arnamu</vt:lpstr>
      <vt:lpstr>Calibri</vt:lpstr>
      <vt:lpstr>inherit</vt:lpstr>
      <vt:lpstr>Wingdings</vt:lpstr>
      <vt:lpstr>Composite</vt:lpstr>
      <vt:lpstr>Ուսումնահետազոտական ճամբար 2013</vt:lpstr>
      <vt:lpstr>Ճամբարային ծրագիր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Ուսումնահետազոտական ճամբար 2013</dc:title>
  <dc:creator>G.Arakelyan</dc:creator>
  <cp:lastModifiedBy>Lilit</cp:lastModifiedBy>
  <cp:revision>18</cp:revision>
  <dcterms:created xsi:type="dcterms:W3CDTF">2006-08-16T00:00:00Z</dcterms:created>
  <dcterms:modified xsi:type="dcterms:W3CDTF">2013-06-17T10:56:03Z</dcterms:modified>
</cp:coreProperties>
</file>