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62403-CDB0-42BE-A1EC-0E03A972E33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0CEA5-01E6-47A5-8170-FBAE1F879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0CEA5-01E6-47A5-8170-FBAE1F879E2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p:transition spd="med" advClick="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F77-6611-4059-AA50-A8B87144AFC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3D3C-12E3-44C9-A21B-5D0C7AC45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p:transition spd="med" advClick="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F77-6611-4059-AA50-A8B87144AFC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3D3C-12E3-44C9-A21B-5D0C7AC45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p:transition spd="med" advClick="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F77-6611-4059-AA50-A8B87144AFC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3D3C-12E3-44C9-A21B-5D0C7AC45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p:transition spd="med" advClick="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p:transition spd="med" advClick="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F77-6611-4059-AA50-A8B87144AFC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3D3C-12E3-44C9-A21B-5D0C7AC45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p:transition spd="med" advClick="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F77-6611-4059-AA50-A8B87144AFC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3D3C-12E3-44C9-A21B-5D0C7AC45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p:transition spd="med" advClick="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F77-6611-4059-AA50-A8B87144AFC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3D3C-12E3-44C9-A21B-5D0C7AC45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p:transition spd="med" advClick="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F77-6611-4059-AA50-A8B87144AFC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3D3C-12E3-44C9-A21B-5D0C7AC45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p:transition spd="med" advClick="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F77-6611-4059-AA50-A8B87144AFC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3D3C-12E3-44C9-A21B-5D0C7AC45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p:transition spd="med" advClick="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p:transition spd="med" advClick="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6C1BF77-6611-4059-AA50-A8B87144AFC9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0413D3C-12E3-44C9-A21B-5D0C7AC45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>
    <p:cut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himnakan.mskh.am/node/4514" TargetMode="External"/><Relationship Id="rId7" Type="http://schemas.openxmlformats.org/officeDocument/2006/relationships/hyperlink" Target="Tam%20dproc/&#1347;&#1377;&#1396;&#1411;&#1400;&#1408;&#1380;&#1400;&#1410;&#1385;&#1397;&#1400;&#1410;&#1398;%20&#1380;&#1381;&#1402;&#1387;%20&#1331;&#1400;&#1408;&#1387;&#1405;.&#1392;&#1400;&#1380;&#1406;.docx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hyperlink" Target="&#1347;&#1377;&#1396;&#1411;&#1400;&#1408;&#1380;&#1400;&#1410;&#1385;&#1397;&#1400;&#1410;&#1398;%20&#1380;&#1381;&#1402;&#1387;%20&#1331;&#1400;&#1408;&#1387;&#1405;.&#1392;&#1400;&#1380;&#1406;.docx" TargetMode="External"/><Relationship Id="rId5" Type="http://schemas.openxmlformats.org/officeDocument/2006/relationships/hyperlink" Target="http://himnakan.mskh.am/node/4637" TargetMode="External"/><Relationship Id="rId4" Type="http://schemas.openxmlformats.org/officeDocument/2006/relationships/hyperlink" Target="http://himnakan.mskh.am/node/464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kh.am/am/28160" TargetMode="External"/><Relationship Id="rId3" Type="http://schemas.openxmlformats.org/officeDocument/2006/relationships/hyperlink" Target="Tam%20dproc/&#1406;&#1381;&#1408;&#1377;&#1402;&#1377;&#1407;&#1408;&#1377;&#1405;&#1407;&#1400;&#1410;&#1396;/Rodariakan%20stugates/&#1355;&#1329;&#1350;&#1339;%20&#1356;&#1352;&#1332;&#1329;&#1360;&#1339;%20powerpoint.pptx" TargetMode="External"/><Relationship Id="rId7" Type="http://schemas.openxmlformats.org/officeDocument/2006/relationships/hyperlink" Target="Tam%20dproc/DAS/2-rd%20dasaran/DAS%20zvarchali%20matem.notebook" TargetMode="External"/><Relationship Id="rId2" Type="http://schemas.openxmlformats.org/officeDocument/2006/relationships/hyperlink" Target="Tam%20dproc/&#1406;&#1381;&#1408;&#1377;&#1402;&#1377;&#1407;&#1408;&#1377;&#1405;&#1407;&#1400;&#1410;&#1396;/&#1329;&#1408;.&#1351;&#1377;&#1392;&#1398;&#1377;&#1382;&#1377;&#1408;&#1397;&#1377;&#1398;%20&#1381;&#1408;&#1379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am%20dproc/&#1406;&#1381;&#1408;&#1377;&#1402;&#1377;&#1407;&#1408;&#1377;&#1405;&#1407;&#1400;&#1410;&#1396;/MATEM..notebook" TargetMode="External"/><Relationship Id="rId5" Type="http://schemas.openxmlformats.org/officeDocument/2006/relationships/hyperlink" Target="Tam%20dproc/&#1406;&#1381;&#1408;&#1377;&#1402;&#1377;&#1407;&#1408;&#1377;&#1405;&#1407;&#1400;&#1410;&#1396;/NORMATIV%20PASTATXTER/pp.&#1358;&#1339;&#1340;&#1349;&#1329;&#1348;%20&#1357;&#1329;&#1360;&#1352;&#1349;&#1329;&#1350;.pptx" TargetMode="External"/><Relationship Id="rId4" Type="http://schemas.openxmlformats.org/officeDocument/2006/relationships/hyperlink" Target="Tam%20dproc/&#1406;&#1381;&#1408;&#1377;&#1402;&#1377;&#1407;&#1408;&#1377;&#1405;&#1407;&#1400;&#1410;&#1396;/NORMATIV%20PASTATXTER/Orenqner%20powerpoint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kh.am/am/2750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kh.am/am/27580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am%20dproc/&#1406;&#1381;&#1408;&#1377;&#1402;&#1377;&#1407;&#1408;&#1377;&#1405;&#1407;&#1400;&#1410;&#1396;/Himnakan%20dproc/Himnakan%20dp.,%20erjshtytyun.doc" TargetMode="External"/><Relationship Id="rId7" Type="http://schemas.openxmlformats.org/officeDocument/2006/relationships/hyperlink" Target="Tam%20dproc/&#1406;&#1381;&#1408;&#1377;&#1402;&#1377;&#1407;&#1408;&#1377;&#1405;&#1407;&#1400;&#1410;&#1396;/Nor%20dproc/Nor%20droc,%20ergi%20das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Tam%20dproc/&#1406;&#1381;&#1408;&#1377;&#1402;&#1377;&#1407;&#1408;&#1377;&#1405;&#1407;&#1400;&#1410;&#1396;/Himnakan%20dproc/nkarne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Tam%20dproc/&#1406;&#1381;&#1408;&#1377;&#1402;&#1377;&#1407;&#1408;&#1377;&#1405;&#1407;&#1400;&#1410;&#1396;/Himnakan%20dproc/Marmnakrt.%20photopatum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Tam%20dproc/&#1406;&#1381;&#1408;&#1377;&#1402;&#1377;&#1407;&#1408;&#1377;&#1405;&#1407;&#1400;&#1410;&#1396;/Himnakan%20dproc/matem%20or%20%201/matem%20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am%20dproc/&#1406;&#1381;&#1408;&#1377;&#1402;&#1377;&#1407;&#1408;&#1377;&#1405;&#1407;&#1400;&#1410;&#1396;/Himnakan%20dproc/matem%20or%203/Matem%203%20pp.pptx" TargetMode="External"/><Relationship Id="rId5" Type="http://schemas.openxmlformats.org/officeDocument/2006/relationships/image" Target="../media/image10.jpeg"/><Relationship Id="rId4" Type="http://schemas.openxmlformats.org/officeDocument/2006/relationships/hyperlink" Target="Tam%20dproc/&#1406;&#1381;&#1408;&#1377;&#1402;&#1377;&#1407;&#1408;&#1377;&#1405;&#1407;&#1400;&#1410;&#1396;/Himnakan%20dproc/matem%20or%202/matem%202%20pp.pptx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himnakan.mskh.am/node/4302" TargetMode="External"/><Relationship Id="rId2" Type="http://schemas.openxmlformats.org/officeDocument/2006/relationships/hyperlink" Target="http://www.mskh.am/am/279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mskh.am/am/29359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lusinegasparyan.wordpress.com/2013/05/09/%D5%BA%D5%A1%D5%BF%D6%80%D5%A1%D5%BD%D5%BF%D5%B8%D6%82%D5%B4-%D5%A5%D5%B6%D6%84-%D5%A1%D5%AC%D5%AB%D5%BD%D5%A1-%D5%A3%D5%AC%D5%B8%D6%80%D5%AB%D5%AF/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www.mskh.am/am/29318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www.mskh.am/am/29881" TargetMode="External"/><Relationship Id="rId5" Type="http://schemas.openxmlformats.org/officeDocument/2006/relationships/hyperlink" Target="http://nor.mskh.am/node/8433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nor.mskh.am/node/8432" TargetMode="External"/><Relationship Id="rId9" Type="http://schemas.openxmlformats.org/officeDocument/2006/relationships/hyperlink" Target="http://himnakan.mskh.am/node/446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hU7tBGgRC0&amp;feature=youtu.be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6t7bFUxTSF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7732340" cy="21849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Unicode" pitchFamily="34" charset="0"/>
              </a:rPr>
              <a:t>ԲԱԶՄԱԲՈՎԱՆԴԱԿ</a:t>
            </a:r>
            <a:r>
              <a:rPr lang="en-US" dirty="0" smtClean="0">
                <a:latin typeface="Arial Unicode" pitchFamily="34" charset="0"/>
              </a:rPr>
              <a:t> </a:t>
            </a:r>
            <a:r>
              <a:rPr lang="ru-RU" dirty="0" smtClean="0">
                <a:latin typeface="Arial Unicode" pitchFamily="34" charset="0"/>
              </a:rPr>
              <a:t>    		</a:t>
            </a:r>
            <a:br>
              <a:rPr lang="ru-RU" dirty="0" smtClean="0">
                <a:latin typeface="Arial Unicode" pitchFamily="34" charset="0"/>
              </a:rPr>
            </a:br>
            <a:r>
              <a:rPr lang="ru-RU" dirty="0" smtClean="0">
                <a:latin typeface="Arial Unicode" pitchFamily="34" charset="0"/>
              </a:rPr>
              <a:t>         </a:t>
            </a:r>
            <a:r>
              <a:rPr lang="en-US" dirty="0" smtClean="0">
                <a:latin typeface="Arial Unicode" pitchFamily="34" charset="0"/>
              </a:rPr>
              <a:t>ԵՐԵՔ ԱՄԻՍՆԵՐԸ… </a:t>
            </a:r>
            <a:endParaRPr lang="ru-RU" dirty="0">
              <a:latin typeface="Arial Unicode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805264"/>
            <a:ext cx="6515100" cy="440405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352928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2013-2014 </a:t>
            </a:r>
            <a:r>
              <a:rPr lang="ru-RU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թ</a:t>
            </a:r>
            <a:r>
              <a:rPr lang="ru-RU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ուս.տարվա ընդունելության գործընթացին իմ մասնակցությունը</a:t>
            </a:r>
            <a:r>
              <a:rPr lang="en-US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05064"/>
            <a:ext cx="8164388" cy="4615409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  <a:hlinkClick r:id="rId3"/>
              </a:rPr>
              <a:t>Հիմնական դպրոցի </a:t>
            </a: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hlinkClick r:id="rId3"/>
              </a:rPr>
              <a:t>2013-2014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  <a:hlinkClick r:id="rId3"/>
              </a:rPr>
              <a:t>թ</a:t>
            </a:r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hlinkClick r:id="rId3"/>
              </a:rPr>
              <a:t>.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  <a:hlinkClick r:id="rId3"/>
              </a:rPr>
              <a:t>ուս.տարվա ընդունելության գովազդ</a:t>
            </a:r>
            <a:endParaRPr lang="ru-RU" dirty="0" smtClean="0">
              <a:solidFill>
                <a:schemeClr val="tx2"/>
              </a:solidFill>
              <a:latin typeface="Arial Unicode" pitchFamily="34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2"/>
                </a:solidFill>
                <a:latin typeface="Arial Unicode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</a:rPr>
              <a:t>Հեղինակային ծրագրերի տարածում.</a:t>
            </a:r>
            <a:r>
              <a:rPr lang="ru-RU" dirty="0" smtClean="0">
                <a:solidFill>
                  <a:schemeClr val="tx2"/>
                </a:solidFill>
                <a:latin typeface="Arial Unicode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Arial Unicode" pitchFamily="34" charset="0"/>
              </a:rPr>
              <a:t>  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  <a:hlinkClick r:id="rId4"/>
              </a:rPr>
              <a:t>Այցեր Երևանի թիվ </a:t>
            </a:r>
            <a:r>
              <a:rPr lang="ru-RU" dirty="0" smtClean="0">
                <a:solidFill>
                  <a:schemeClr val="tx2"/>
                </a:solidFill>
                <a:hlinkClick r:id="rId4"/>
              </a:rPr>
              <a:t>149,151,153,158.181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</a:rPr>
              <a:t>և   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  <a:hlinkClick r:id="rId5"/>
              </a:rPr>
              <a:t>թիվ </a:t>
            </a:r>
            <a:r>
              <a:rPr lang="ru-RU" dirty="0" smtClean="0">
                <a:solidFill>
                  <a:schemeClr val="tx2"/>
                </a:solidFill>
                <a:hlinkClick r:id="rId5"/>
              </a:rPr>
              <a:t>72, 73, 74, 75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</a:rPr>
              <a:t>մանկապարտեզներ</a:t>
            </a:r>
            <a:r>
              <a:rPr lang="ru-RU" dirty="0" smtClean="0">
                <a:solidFill>
                  <a:schemeClr val="tx2"/>
                </a:solidFill>
                <a:latin typeface="Arial Unicode" pitchFamily="34" charset="0"/>
              </a:rPr>
              <a:t>: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  <a:latin typeface="Arial Unicode" pitchFamily="34" charset="0"/>
            </a:endParaRPr>
          </a:p>
          <a:p>
            <a:pPr>
              <a:buBlip>
                <a:blip r:embed="rId2"/>
              </a:buBlip>
            </a:pPr>
            <a:endParaRPr lang="ru-RU" dirty="0" smtClean="0">
              <a:solidFill>
                <a:schemeClr val="tx2"/>
              </a:solidFill>
              <a:latin typeface="Arial Unicode" pitchFamily="34" charset="0"/>
            </a:endParaRPr>
          </a:p>
          <a:p>
            <a:pPr>
              <a:buBlip>
                <a:blip r:embed="rId2"/>
              </a:buBlip>
            </a:pPr>
            <a:endParaRPr lang="ru-RU" dirty="0">
              <a:solidFill>
                <a:schemeClr val="tx2"/>
              </a:solidFill>
              <a:latin typeface="Arial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260648"/>
            <a:ext cx="8748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hlinkClick r:id="rId6" action="ppaction://hlinkfile"/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hlinkClick r:id="rId7" action="ppaction://hlinkfile"/>
              </a:rPr>
              <a:t>Բարձունքների հաղթահարման նախագիծը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 Unicode" pitchFamily="34" charset="0"/>
              </a:rPr>
              <a:t>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 Unicode" pitchFamily="34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 Unicode" pitchFamily="34" charset="0"/>
              </a:rPr>
              <a:t>  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 Unicode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Arial Unicode" pitchFamily="34" charset="0"/>
              </a:rPr>
              <a:t>    </a:t>
            </a:r>
            <a:r>
              <a:rPr lang="ru-RU" sz="2400" dirty="0" err="1" smtClean="0">
                <a:solidFill>
                  <a:schemeClr val="tx2"/>
                </a:solidFill>
                <a:latin typeface="Arial Unicode" pitchFamily="34" charset="0"/>
              </a:rPr>
              <a:t>Լաստի</a:t>
            </a:r>
            <a:r>
              <a:rPr lang="ru-RU" sz="2400" dirty="0" smtClean="0">
                <a:solidFill>
                  <a:schemeClr val="tx2"/>
                </a:solidFill>
                <a:latin typeface="Arial Unicode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</a:rPr>
              <a:t>խութ</a:t>
            </a:r>
            <a:r>
              <a:rPr lang="ru-RU" sz="2400" dirty="0" smtClean="0">
                <a:solidFill>
                  <a:schemeClr val="tx2"/>
                </a:solidFill>
                <a:latin typeface="Arial Unicode" pitchFamily="34" charset="0"/>
              </a:rPr>
              <a:t>. </a:t>
            </a:r>
            <a:endParaRPr lang="ru-RU" sz="2400" dirty="0"/>
          </a:p>
        </p:txBody>
      </p:sp>
      <p:pic>
        <p:nvPicPr>
          <p:cNvPr id="6" name="Рисунок 5" descr="SAM_34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908720"/>
            <a:ext cx="2553072" cy="1895296"/>
          </a:xfrm>
          <a:prstGeom prst="rect">
            <a:avLst/>
          </a:prstGeom>
        </p:spPr>
      </p:pic>
    </p:spTree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840760" cy="16288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</a:t>
            </a:r>
            <a:b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US" sz="40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Բովանդակություն</a:t>
            </a:r>
            <a:r>
              <a:rPr lang="en-US" sz="40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40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7831832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Ներկայացնում</a:t>
            </a:r>
            <a:r>
              <a:rPr lang="en-US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եմ</a:t>
            </a:r>
            <a:r>
              <a:rPr lang="en-US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`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Սեմինարների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ընթացքում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կատարած</a:t>
            </a:r>
            <a:r>
              <a:rPr lang="ru-RU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աշխատանքներ</a:t>
            </a:r>
            <a:r>
              <a:rPr lang="ru-RU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ս</a:t>
            </a:r>
            <a:r>
              <a:rPr lang="ru-RU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>
              <a:buBlip>
                <a:blip r:embed="rId2"/>
              </a:buBlip>
            </a:pP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Մասնագիտական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փորձառության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ընթացքը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000" b="1" dirty="0" smtClean="0">
              <a:solidFill>
                <a:schemeClr val="tx2"/>
              </a:solidFill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Blip>
                <a:blip r:embed="rId2"/>
              </a:buBlip>
            </a:pP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Զատկական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ծեսին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վերաբերող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նյութեր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Ռոդարիական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ստուգատեսի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նյութեր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Մայիսյան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հավաքին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</a:t>
            </a:r>
            <a:r>
              <a:rPr lang="ru-RU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դ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առաջ</a:t>
            </a:r>
            <a:endParaRPr lang="ru-RU" sz="2000" b="1" dirty="0" smtClean="0">
              <a:solidFill>
                <a:schemeClr val="tx2"/>
              </a:solidFill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Բարձունքների </a:t>
            </a:r>
            <a:r>
              <a:rPr lang="ru-RU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հաղթահար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ման</a:t>
            </a:r>
            <a:r>
              <a:rPr lang="ru-RU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նախագիծ</a:t>
            </a:r>
            <a:endParaRPr lang="en-US" sz="2000" b="1" dirty="0" smtClean="0">
              <a:solidFill>
                <a:schemeClr val="tx2"/>
              </a:solidFill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Blip>
                <a:blip r:embed="rId2"/>
              </a:buBlip>
            </a:pP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Տեսականը</a:t>
            </a:r>
            <a:r>
              <a:rPr lang="en-US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` </a:t>
            </a:r>
            <a:r>
              <a:rPr lang="en-US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գործնականում</a:t>
            </a:r>
            <a:endParaRPr lang="ru-RU" sz="2000" b="1" dirty="0" smtClean="0">
              <a:solidFill>
                <a:schemeClr val="tx2"/>
              </a:solidFill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Ընդունելություն գործընթացին իմ մասնակցությունը</a:t>
            </a:r>
            <a:endParaRPr lang="ru-RU" sz="2000" b="1" dirty="0" smtClean="0">
              <a:solidFill>
                <a:schemeClr val="tx2"/>
              </a:solidFill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8448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Unicode" pitchFamily="34" charset="0"/>
              </a:rPr>
              <a:t> </a:t>
            </a:r>
            <a:r>
              <a:rPr lang="en-US" sz="2800" dirty="0" smtClean="0">
                <a:latin typeface="Arial Unicode" pitchFamily="34" charset="0"/>
              </a:rPr>
              <a:t> </a:t>
            </a:r>
            <a:r>
              <a:rPr lang="ru-RU" sz="2800" dirty="0" smtClean="0">
                <a:latin typeface="Arial Unicode" pitchFamily="34" charset="0"/>
              </a:rPr>
              <a:t>                Ս</a:t>
            </a:r>
            <a:r>
              <a:rPr lang="en-US" sz="28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եմինարների</a:t>
            </a:r>
            <a:r>
              <a:rPr lang="en-US" sz="2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ընթացքում</a:t>
            </a:r>
            <a:r>
              <a:rPr lang="ru-RU" sz="2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կատարած</a:t>
            </a:r>
            <a:r>
              <a:rPr lang="en-US" sz="2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			                </a:t>
            </a:r>
            <a:r>
              <a:rPr lang="en-US" sz="28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աշխատանքներ</a:t>
            </a:r>
            <a:r>
              <a:rPr lang="ru-RU" sz="28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ս</a:t>
            </a:r>
            <a:r>
              <a:rPr lang="en-US" sz="2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endParaRPr lang="ru-RU" sz="2800" dirty="0"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66124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Երաժշտության</a:t>
            </a:r>
            <a:r>
              <a:rPr lang="en-US" sz="1800" dirty="0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ուսուցումը</a:t>
            </a:r>
            <a:r>
              <a:rPr lang="en-US" sz="1800" dirty="0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կրտսեր</a:t>
            </a:r>
            <a:r>
              <a:rPr lang="en-US" sz="1800" dirty="0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դպրոցներում</a:t>
            </a: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>
              <a:buNone/>
            </a:pP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  <a:hlinkClick r:id="rId2" action="ppaction://hlinkfile"/>
              </a:rPr>
              <a:t>    </a:t>
            </a:r>
            <a:r>
              <a:rPr lang="hy-AM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 action="ppaction://hlinkfile"/>
              </a:rPr>
              <a:t>Ա</a:t>
            </a:r>
            <a:r>
              <a:rPr lang="en-US" sz="1800" dirty="0" err="1" smtClean="0">
                <a:latin typeface="Arial Unicode"/>
                <a:ea typeface="Arial Unicode MS" pitchFamily="34" charset="-128"/>
                <a:cs typeface="Arial Unicode MS" pitchFamily="34" charset="-128"/>
                <a:hlinkClick r:id="rId2" action="ppaction://hlinkfile"/>
              </a:rPr>
              <a:t>շխատանք</a:t>
            </a: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  <a:hlinkClick r:id="rId2" action="ppaction://hlinkfile"/>
              </a:rPr>
              <a:t> 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Դպիր</a:t>
            </a:r>
            <a:r>
              <a:rPr lang="en-US" sz="1800" dirty="0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ամսագրում</a:t>
            </a:r>
            <a:r>
              <a:rPr lang="en-US" sz="1800" dirty="0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տպագրված</a:t>
            </a:r>
            <a:r>
              <a:rPr lang="ru-RU" sz="18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Արթուր</a:t>
            </a:r>
            <a:r>
              <a:rPr lang="ru-RU" sz="18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Շահնազարյանի</a:t>
            </a:r>
            <a:r>
              <a:rPr lang="ru-RU" sz="18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տեքստ</a:t>
            </a:r>
            <a:r>
              <a:rPr lang="ru-RU" sz="18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ով</a:t>
            </a:r>
            <a:endParaRPr lang="en-US" sz="1800" dirty="0" smtClean="0">
              <a:solidFill>
                <a:schemeClr val="tx2"/>
              </a:solidFill>
              <a:latin typeface="Arial Unicode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Ստեղծագործական</a:t>
            </a:r>
            <a:r>
              <a:rPr lang="en-US" sz="1800" dirty="0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 երևակայության </a:t>
            </a:r>
            <a:r>
              <a:rPr lang="en-US" sz="1800" dirty="0" err="1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քերականություն</a:t>
            </a:r>
            <a:r>
              <a:rPr lang="en-US" sz="1800" dirty="0" smtClean="0">
                <a:solidFill>
                  <a:schemeClr val="tx2"/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None/>
            </a:pP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  <a:hlinkClick r:id="rId3" action="ppaction://hlinkpres?slideindex=1&amp;slidetitle="/>
              </a:rPr>
              <a:t>     ‹‹ </a:t>
            </a:r>
            <a:r>
              <a:rPr lang="en-US" sz="1800" dirty="0" err="1" smtClean="0">
                <a:latin typeface="Arial Unicode"/>
                <a:ea typeface="Arial Unicode MS" pitchFamily="34" charset="-128"/>
                <a:cs typeface="Arial Unicode MS" pitchFamily="34" charset="-128"/>
                <a:hlinkClick r:id="rId3" action="ppaction://hlinkpres?slideindex=1&amp;slidetitle="/>
              </a:rPr>
              <a:t>Երևակայությունը</a:t>
            </a: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  <a:hlinkClick r:id="rId3" action="ppaction://hlinkpres?slideindex=1&amp;slidetitle="/>
              </a:rPr>
              <a:t>, </a:t>
            </a:r>
            <a:r>
              <a:rPr lang="en-US" sz="1800" dirty="0" err="1" smtClean="0">
                <a:latin typeface="Arial Unicode"/>
                <a:ea typeface="Arial Unicode MS" pitchFamily="34" charset="-128"/>
                <a:cs typeface="Arial Unicode MS" pitchFamily="34" charset="-128"/>
                <a:hlinkClick r:id="rId3" action="ppaction://hlinkpres?slideindex=1&amp;slidetitle="/>
              </a:rPr>
              <a:t>ստեղծագործությունը</a:t>
            </a: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  <a:hlinkClick r:id="rId3" action="ppaction://hlinkpres?slideindex=1&amp;slidetitle="/>
              </a:rPr>
              <a:t>, </a:t>
            </a:r>
            <a:r>
              <a:rPr lang="en-US" sz="1800" dirty="0" err="1" smtClean="0">
                <a:latin typeface="Arial Unicode"/>
                <a:ea typeface="Arial Unicode MS" pitchFamily="34" charset="-128"/>
                <a:cs typeface="Arial Unicode MS" pitchFamily="34" charset="-128"/>
                <a:hlinkClick r:id="rId3" action="ppaction://hlinkpres?slideindex=1&amp;slidetitle="/>
              </a:rPr>
              <a:t>դպրոցը</a:t>
            </a: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  <a:hlinkClick r:id="rId3" action="ppaction://hlinkpres?slideindex=1&amp;slidetitle="/>
              </a:rPr>
              <a:t> ››</a:t>
            </a:r>
            <a:r>
              <a:rPr lang="ru-RU" sz="1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</a:rPr>
              <a:t>(PP)</a:t>
            </a:r>
            <a:endParaRPr lang="ru-RU" sz="1800" dirty="0" smtClean="0"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Նորմատիվ փաստաթղթեր</a:t>
            </a:r>
            <a:r>
              <a:rPr lang="ru-RU" sz="18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1800" dirty="0" smtClean="0"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  <a:hlinkClick r:id="rId4" action="ppaction://hlinkpres?slideindex=1&amp;slidetitle="/>
              </a:rPr>
              <a:t>‹‹</a:t>
            </a:r>
            <a:r>
              <a:rPr lang="ru-RU" sz="18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4" action="ppaction://hlinkpres?slideindex=1&amp;slidetitle="/>
              </a:rPr>
              <a:t>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hlinkClick r:id="rId4" action="ppaction://hlinkpres?slideindex=1&amp;slidetitle="/>
              </a:rPr>
              <a:t>ՀՀ  ՕՐԵՆՔԸ ԵՐԵԽԱՅԻ  ԻՐԱՎՈՒՆՔՆԵՐԻ ՄԱՍԻՆ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 Unicode"/>
                <a:hlinkClick r:id="rId4" action="ppaction://hlinkpres?slideindex=1&amp;slidetitle="/>
              </a:rPr>
              <a:t> </a:t>
            </a: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  <a:hlinkClick r:id="rId4" action="ppaction://hlinkpres?slideindex=1&amp;slidetitle="/>
              </a:rPr>
              <a:t>››</a:t>
            </a:r>
            <a:r>
              <a:rPr lang="en-US" sz="1800" dirty="0" smtClean="0">
                <a:latin typeface="Arial Unicode"/>
                <a:ea typeface="Arial Unicode MS" pitchFamily="34" charset="-128"/>
                <a:cs typeface="Arial Unicode MS" pitchFamily="34" charset="-128"/>
              </a:rPr>
              <a:t> (PP)</a:t>
            </a:r>
            <a:endParaRPr lang="ru-RU" sz="1800" dirty="0" smtClean="0"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18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Վիլյամ Սարոյանի  </a:t>
            </a:r>
            <a:r>
              <a:rPr lang="ru-RU" sz="18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«Ի </a:t>
            </a:r>
            <a:r>
              <a:rPr lang="ru-RU" sz="18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քավություն ընկերներիս մեղքի </a:t>
            </a:r>
            <a:r>
              <a:rPr lang="ru-RU" sz="18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sz="18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պատմվածքը.</a:t>
            </a:r>
            <a:r>
              <a:rPr lang="ru-RU" sz="18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1800" dirty="0" smtClean="0">
              <a:solidFill>
                <a:schemeClr val="tx2"/>
              </a:solidFill>
              <a:latin typeface="Arial Unicode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 Unicode"/>
                <a:ea typeface="Arial Unicode MS" pitchFamily="34" charset="-128"/>
                <a:cs typeface="Arial Unicode MS" pitchFamily="34" charset="-128"/>
                <a:hlinkClick r:id="rId5" action="ppaction://hlinkpres?slideindex=1&amp;slidetitle="/>
              </a:rPr>
              <a:t>       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5" action="ppaction://hlinkpres?slideindex=1&amp;slidetitle="/>
              </a:rPr>
              <a:t>Որտեղ են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5" action="ppaction://hlinkpres?slideindex=1&amp;slidetitle=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 Unicode"/>
                <a:ea typeface="Arial Unicode MS" pitchFamily="34" charset="-128"/>
                <a:cs typeface="Arial Unicode MS" pitchFamily="34" charset="-128"/>
                <a:hlinkClick r:id="rId5" action="ppaction://hlinkpres?slideindex=1&amp;slidetitle="/>
              </a:rPr>
              <a:t> 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5" action="ppaction://hlinkpres?slideindex=1&amp;slidetitle="/>
              </a:rPr>
              <a:t>ոտնահարվում երեխայի իրավուքները այս պատմվածքում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5" action="ppaction://hlinkpres?slideindex=1&amp;slidetitle="/>
              </a:rPr>
              <a:t>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 Unicode"/>
                <a:ea typeface="Arial Unicode MS" pitchFamily="34" charset="-128"/>
                <a:cs typeface="Arial Unicode MS" pitchFamily="34" charset="-128"/>
                <a:hlinkClick r:id="rId5" action="ppaction://hlinkpres?slideindex=1&amp;slidetitle="/>
              </a:rPr>
              <a:t>(PP)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Մաթեմատիկա.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Զույգեր կազմելու և համաչափության մեթոդը.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  <a:latin typeface="Arial Unicode"/>
                <a:ea typeface="Arial Unicode MS" pitchFamily="34" charset="-128"/>
                <a:cs typeface="Arial Unicode MS" pitchFamily="34" charset="-128"/>
                <a:hlinkClick r:id="rId6" action="ppaction://hlinkfile"/>
              </a:rPr>
              <a:t>Smart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6" action="ppaction://hlinkfile"/>
              </a:rPr>
              <a:t>դաս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7" action="ppaction://hlinkfile"/>
              </a:rPr>
              <a:t>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7" action="ppaction://hlinkfile"/>
              </a:rPr>
              <a:t>այլ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..</a:t>
            </a:r>
          </a:p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4 –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րդ սեմինարի ներկայացումը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8"/>
              </a:rPr>
              <a:t>կայքում</a:t>
            </a:r>
            <a:endParaRPr lang="ru-RU" sz="1800" dirty="0" smtClean="0">
              <a:solidFill>
                <a:schemeClr val="tx2">
                  <a:lumMod val="10000"/>
                </a:schemeClr>
              </a:solidFill>
              <a:latin typeface="Arial Unicode" pitchFamily="34" charset="0"/>
            </a:endParaRPr>
          </a:p>
          <a:p>
            <a:r>
              <a:rPr lang="en-US" sz="1600" dirty="0" smtClean="0"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600" dirty="0" smtClean="0">
              <a:latin typeface="Arial Unicode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dirty="0" smtClean="0">
                <a:latin typeface="Arial Unicode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1600" dirty="0" smtClean="0">
                <a:latin typeface="Arial Unicode"/>
              </a:rPr>
              <a:t> </a:t>
            </a:r>
          </a:p>
          <a:p>
            <a:pPr>
              <a:buNone/>
            </a:pPr>
            <a:endParaRPr lang="en-US" sz="1600" dirty="0" smtClean="0">
              <a:latin typeface="Arial Unicode"/>
            </a:endParaRP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19675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3300" dirty="0" err="1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Մասնագիտական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300" dirty="0" err="1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փորձառության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300" dirty="0" err="1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ընթացքը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5904656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Unicode" pitchFamily="34" charset="0"/>
              </a:rPr>
              <a:t>	 	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Unicode" pitchFamily="34" charset="0"/>
              </a:rPr>
              <a:t>Նախակրթարանում և կրտսեր դպրոցներում            		         երաժշտության դասաժամերի նկարագրություն`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 Unicode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Unicode" pitchFamily="34" charset="0"/>
              </a:rPr>
              <a:t>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Arial Unicode" pitchFamily="34" charset="0"/>
              </a:rPr>
              <a:t> 		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Arial Unicode" pitchFamily="34" charset="0"/>
              </a:rPr>
              <a:t>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Arial Unicode" pitchFamily="34" charset="0"/>
              </a:rPr>
              <a:t>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Arial Unicode" pitchFamily="34" charset="0"/>
              </a:rPr>
              <a:t>       </a:t>
            </a:r>
          </a:p>
          <a:p>
            <a:pPr>
              <a:buNone/>
            </a:pPr>
            <a:endParaRPr lang="ru-RU" dirty="0">
              <a:latin typeface="Arial Unicode" pitchFamily="34" charset="0"/>
            </a:endParaRPr>
          </a:p>
        </p:txBody>
      </p:sp>
      <p:pic>
        <p:nvPicPr>
          <p:cNvPr id="5" name="Содержимое 3" descr="IMG_0574.JPG"/>
          <p:cNvPicPr>
            <a:picLocks noChangeAspect="1"/>
          </p:cNvPicPr>
          <p:nvPr/>
        </p:nvPicPr>
        <p:blipFill>
          <a:blip r:embed="rId2" cstate="print"/>
          <a:srcRect t="10256"/>
          <a:stretch>
            <a:fillRect/>
          </a:stretch>
        </p:blipFill>
        <p:spPr>
          <a:xfrm>
            <a:off x="395536" y="1628799"/>
            <a:ext cx="2520280" cy="284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75856" y="184482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 Unicode" pitchFamily="34" charset="0"/>
                <a:hlinkClick r:id="rId3"/>
              </a:rPr>
              <a:t>Գեղարվեստի դպրոց</a:t>
            </a:r>
            <a:endParaRPr lang="ru-RU" sz="2400" dirty="0">
              <a:ln w="0" cmpd="dbl">
                <a:noFill/>
              </a:ln>
              <a:noFill/>
              <a:latin typeface="Arial Unicode" pitchFamily="34" charset="0"/>
            </a:endParaRPr>
          </a:p>
        </p:txBody>
      </p:sp>
      <p:pic>
        <p:nvPicPr>
          <p:cNvPr id="8" name="Рисунок 7" descr="P2201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5024"/>
            <a:ext cx="3672408" cy="2752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83568" y="486916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Unicode" pitchFamily="34" charset="0"/>
                <a:hlinkClick r:id="rId5"/>
              </a:rPr>
              <a:t>Բ4 </a:t>
            </a:r>
            <a:r>
              <a:rPr lang="ru-RU" sz="2400" dirty="0" err="1" smtClean="0">
                <a:latin typeface="Arial Unicode" pitchFamily="34" charset="0"/>
                <a:hlinkClick r:id="rId5"/>
              </a:rPr>
              <a:t>Դպրոց  -պարտեզ</a:t>
            </a:r>
            <a:endParaRPr lang="ru-RU" sz="2400" dirty="0" smtClean="0">
              <a:latin typeface="Arial Unicode" pitchFamily="34" charset="0"/>
            </a:endParaRPr>
          </a:p>
          <a:p>
            <a:r>
              <a:rPr lang="ru-RU" sz="2000" dirty="0" smtClean="0">
                <a:latin typeface="Arial Unicode" pitchFamily="34" charset="0"/>
              </a:rPr>
              <a:t>   </a:t>
            </a:r>
            <a:endParaRPr lang="ru-RU" sz="2000" dirty="0">
              <a:latin typeface="Arial Unicode" pitchFamily="34" charset="0"/>
            </a:endParaRPr>
          </a:p>
        </p:txBody>
      </p:sp>
    </p:spTree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48680"/>
            <a:ext cx="3960440" cy="14127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 Unicode" pitchFamily="34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Arial Unicode" pitchFamily="34" charset="0"/>
                <a:hlinkClick r:id="rId3" action="ppaction://hlinkfile"/>
              </a:rPr>
              <a:t>Հիմնական դպրոց</a:t>
            </a:r>
            <a:r>
              <a:rPr lang="ru-RU" sz="3200" dirty="0" smtClean="0">
                <a:solidFill>
                  <a:schemeClr val="tx2"/>
                </a:solidFill>
                <a:latin typeface="Arial Unicode" pitchFamily="34" charset="0"/>
                <a:hlinkClick r:id="rId3" action="ppaction://hlinkfile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Unicode" pitchFamily="34" charset="0"/>
                <a:hlinkClick r:id="rId3" action="ppaction://hlinkfile"/>
              </a:rPr>
            </a:br>
            <a:r>
              <a:rPr lang="ru-RU" sz="3200" dirty="0" smtClean="0">
                <a:solidFill>
                  <a:schemeClr val="tx2"/>
                </a:solidFill>
                <a:latin typeface="Arial Unicode" pitchFamily="34" charset="0"/>
                <a:hlinkClick r:id="rId3" action="ppaction://hlinkfile"/>
              </a:rPr>
              <a:t>          </a:t>
            </a:r>
            <a:r>
              <a:rPr lang="ru-RU" sz="3200" dirty="0" err="1" smtClean="0">
                <a:solidFill>
                  <a:schemeClr val="tx2"/>
                </a:solidFill>
                <a:latin typeface="Arial Unicode" pitchFamily="34" charset="0"/>
                <a:hlinkClick r:id="rId3" action="ppaction://hlinkfile"/>
              </a:rPr>
              <a:t>Հոդված</a:t>
            </a:r>
            <a:endParaRPr lang="ru-RU" sz="3200" dirty="0"/>
          </a:p>
        </p:txBody>
      </p:sp>
      <p:pic>
        <p:nvPicPr>
          <p:cNvPr id="4" name="Содержимое 3" descr="IMG_0591.JPG">
            <a:hlinkClick r:id="rId4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3769822" cy="28263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2221480.JPG"/>
          <p:cNvPicPr>
            <a:picLocks noChangeAspect="1"/>
          </p:cNvPicPr>
          <p:nvPr/>
        </p:nvPicPr>
        <p:blipFill>
          <a:blip r:embed="rId6" cstate="print"/>
          <a:srcRect t="17412" b="14363"/>
          <a:stretch>
            <a:fillRect/>
          </a:stretch>
        </p:blipFill>
        <p:spPr>
          <a:xfrm>
            <a:off x="3131840" y="3501008"/>
            <a:ext cx="548469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1560" y="4653136"/>
            <a:ext cx="3139321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  <a:latin typeface="Arial Unicode" pitchFamily="34" charset="0"/>
                <a:hlinkClick r:id="rId7" action="ppaction://hlinkfile"/>
              </a:rPr>
              <a:t>Նոր  դպրոց</a:t>
            </a:r>
            <a:endParaRPr lang="ru-RU" sz="3200" dirty="0" smtClean="0">
              <a:solidFill>
                <a:schemeClr val="tx2"/>
              </a:solidFill>
              <a:latin typeface="Arial Unicode" pitchFamily="34" charset="0"/>
              <a:hlinkClick r:id="rId7" action="ppaction://hlinkfile"/>
            </a:endParaRPr>
          </a:p>
          <a:p>
            <a:r>
              <a:rPr lang="ru-RU" sz="3200" dirty="0" smtClean="0">
                <a:latin typeface="Arial Unicode" pitchFamily="34" charset="0"/>
                <a:hlinkClick r:id="rId7" action="ppaction://hlinkfile"/>
              </a:rPr>
              <a:t>     </a:t>
            </a:r>
            <a:r>
              <a:rPr lang="ru-RU" sz="3200" dirty="0" err="1" smtClean="0">
                <a:latin typeface="Arial Unicode" pitchFamily="34" charset="0"/>
                <a:hlinkClick r:id="rId7" action="ppaction://hlinkfile"/>
              </a:rPr>
              <a:t>Հոդված</a:t>
            </a:r>
            <a:endParaRPr lang="ru-RU" sz="3200" dirty="0">
              <a:latin typeface="Arial Unicode" pitchFamily="34" charset="0"/>
            </a:endParaRPr>
          </a:p>
        </p:txBody>
      </p:sp>
    </p:spTree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08912" cy="2609528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2700" dirty="0" smtClean="0">
                <a:latin typeface="Arial Unicode" pitchFamily="34" charset="0"/>
              </a:rPr>
              <a:t>  </a:t>
            </a:r>
            <a:r>
              <a:rPr lang="ru-RU" sz="2700" dirty="0" err="1" smtClean="0">
                <a:latin typeface="Arial Unicode" pitchFamily="34" charset="0"/>
              </a:rPr>
              <a:t>Մաթեմատիկայի, մարմնակրթության դասաժամերի նկարագրություն</a:t>
            </a:r>
            <a:r>
              <a:rPr lang="ru-RU" sz="2400" dirty="0" err="1" smtClean="0">
                <a:latin typeface="Arial Unicode" pitchFamily="34" charset="0"/>
              </a:rPr>
              <a:t>.</a:t>
            </a:r>
            <a:r>
              <a:rPr lang="ru-RU" sz="2400" dirty="0" smtClean="0">
                <a:latin typeface="Arial Unicode" pitchFamily="34" charset="0"/>
              </a:rPr>
              <a:t/>
            </a:r>
            <a:br>
              <a:rPr lang="ru-RU" sz="2400" dirty="0" smtClean="0">
                <a:latin typeface="Arial Unicode" pitchFamily="34" charset="0"/>
              </a:rPr>
            </a:br>
            <a:r>
              <a:rPr lang="ru-RU" sz="2400" dirty="0" smtClean="0">
                <a:latin typeface="Arial Unicode" pitchFamily="34" charset="0"/>
              </a:rPr>
              <a:t> </a:t>
            </a:r>
            <a:br>
              <a:rPr lang="ru-RU" sz="2400" dirty="0" smtClean="0">
                <a:latin typeface="Arial Unicode" pitchFamily="34" charset="0"/>
              </a:rPr>
            </a:br>
            <a:r>
              <a:rPr lang="ru-RU" sz="2400" dirty="0" smtClean="0">
                <a:latin typeface="Arial Unicode" pitchFamily="34" charset="0"/>
              </a:rPr>
              <a:t/>
            </a:r>
            <a:br>
              <a:rPr lang="ru-RU" sz="2400" dirty="0" smtClean="0">
                <a:latin typeface="Arial Unicode" pitchFamily="34" charset="0"/>
              </a:rPr>
            </a:br>
            <a:r>
              <a:rPr lang="ru-RU" sz="2400" dirty="0" smtClean="0">
                <a:latin typeface="Arial Unicode" pitchFamily="34" charset="0"/>
              </a:rPr>
              <a:t/>
            </a:r>
            <a:br>
              <a:rPr lang="ru-RU" sz="2400" dirty="0" smtClean="0">
                <a:latin typeface="Arial Unicode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136904" cy="38164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 Unicode" pitchFamily="34" charset="0"/>
              </a:rPr>
              <a:t>   </a:t>
            </a:r>
            <a:r>
              <a:rPr lang="ru-RU" dirty="0" err="1" smtClean="0">
                <a:latin typeface="Arial Unicode" pitchFamily="34" charset="0"/>
              </a:rPr>
              <a:t>Հիմնական դպրոց</a:t>
            </a:r>
            <a:endParaRPr lang="ru-RU" dirty="0" smtClean="0">
              <a:latin typeface="Arial Unicode" pitchFamily="34" charset="0"/>
            </a:endParaRPr>
          </a:p>
          <a:p>
            <a:pPr>
              <a:buNone/>
            </a:pPr>
            <a:endParaRPr lang="ru-RU" dirty="0" smtClean="0">
              <a:latin typeface="Arial Unicode" pitchFamily="34" charset="0"/>
            </a:endParaRPr>
          </a:p>
          <a:p>
            <a:pPr>
              <a:buNone/>
            </a:pPr>
            <a:endParaRPr lang="ru-RU" dirty="0" smtClean="0">
              <a:latin typeface="Arial Unicode" pitchFamily="34" charset="0"/>
            </a:endParaRPr>
          </a:p>
          <a:p>
            <a:pPr>
              <a:buNone/>
            </a:pPr>
            <a:endParaRPr lang="ru-RU" dirty="0" smtClean="0">
              <a:latin typeface="Arial Unicode" pitchFamily="34" charset="0"/>
            </a:endParaRPr>
          </a:p>
        </p:txBody>
      </p:sp>
      <p:pic>
        <p:nvPicPr>
          <p:cNvPr id="4" name="Рисунок 3" descr="P311155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 l="25067" b="-317"/>
          <a:stretch>
            <a:fillRect/>
          </a:stretch>
        </p:blipFill>
        <p:spPr>
          <a:xfrm>
            <a:off x="0" y="1340768"/>
            <a:ext cx="2736304" cy="274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3111552.JPG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/>
          <a:srcRect l="15168" r="1202"/>
          <a:stretch>
            <a:fillRect/>
          </a:stretch>
        </p:blipFill>
        <p:spPr>
          <a:xfrm>
            <a:off x="2843807" y="1340768"/>
            <a:ext cx="3029743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3111549.JPG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1412776"/>
            <a:ext cx="289062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2194[1].JP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rcRect t="22388"/>
          <a:stretch>
            <a:fillRect/>
          </a:stretch>
        </p:blipFill>
        <p:spPr>
          <a:xfrm>
            <a:off x="2051720" y="4049688"/>
            <a:ext cx="482453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118872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Զատկական</a:t>
            </a:r>
            <a:r>
              <a:rPr lang="en-US" sz="30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ծեսին</a:t>
            </a:r>
            <a:r>
              <a:rPr lang="en-US" sz="30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վերաբերող</a:t>
            </a:r>
            <a:r>
              <a:rPr lang="en-US" sz="30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dirty="0" err="1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նյութեր</a:t>
            </a:r>
            <a:r>
              <a:rPr lang="ru-RU" sz="30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000" dirty="0" smtClean="0"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5544616"/>
          </a:xfrm>
        </p:spPr>
        <p:txBody>
          <a:bodyPr/>
          <a:lstStyle/>
          <a:p>
            <a:pPr lvl="8"/>
            <a:r>
              <a:rPr lang="en-US" dirty="0" smtClean="0">
                <a:latin typeface="Arial Unicode"/>
                <a:hlinkClick r:id="rId2"/>
              </a:rPr>
              <a:t>                                       </a:t>
            </a:r>
            <a:endParaRPr lang="en-US" dirty="0" smtClean="0">
              <a:latin typeface="Arial Unicode"/>
            </a:endParaRPr>
          </a:p>
          <a:p>
            <a:endParaRPr lang="ru-RU" dirty="0"/>
          </a:p>
        </p:txBody>
      </p:sp>
      <p:pic>
        <p:nvPicPr>
          <p:cNvPr id="4" name="Рисунок 3" descr="snapshot3.jpg"/>
          <p:cNvPicPr>
            <a:picLocks noChangeAspect="1"/>
          </p:cNvPicPr>
          <p:nvPr/>
        </p:nvPicPr>
        <p:blipFill>
          <a:blip r:embed="rId3" cstate="print"/>
          <a:srcRect l="16400" r="16401" b="2751"/>
          <a:stretch>
            <a:fillRect/>
          </a:stretch>
        </p:blipFill>
        <p:spPr>
          <a:xfrm>
            <a:off x="827584" y="1124744"/>
            <a:ext cx="2376264" cy="2292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zatik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492896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23928" y="1196752"/>
            <a:ext cx="359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Arial Unicode" pitchFamily="34" charset="0"/>
                <a:hlinkClick r:id="rId2"/>
              </a:rPr>
              <a:t>Ակլատիզ և պահքի օրացույց</a:t>
            </a:r>
            <a:endParaRPr lang="ru-RU" sz="2000" dirty="0">
              <a:latin typeface="Arial Unico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27809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Arial Unicode" pitchFamily="34" charset="0"/>
                <a:hlinkClick r:id="rId5"/>
              </a:rPr>
              <a:t>Համտես</a:t>
            </a:r>
            <a:endParaRPr lang="ru-RU" sz="2000" dirty="0">
              <a:latin typeface="Arial Unicode" pitchFamily="34" charset="0"/>
            </a:endParaRPr>
          </a:p>
        </p:txBody>
      </p:sp>
      <p:pic>
        <p:nvPicPr>
          <p:cNvPr id="9" name="Рисунок 8" descr="P3191656.JPG"/>
          <p:cNvPicPr>
            <a:picLocks noChangeAspect="1"/>
          </p:cNvPicPr>
          <p:nvPr/>
        </p:nvPicPr>
        <p:blipFill>
          <a:blip r:embed="rId6" cstate="print"/>
          <a:srcRect l="8105" r="10841" b="5390"/>
          <a:stretch>
            <a:fillRect/>
          </a:stretch>
        </p:blipFill>
        <p:spPr>
          <a:xfrm>
            <a:off x="827584" y="4509120"/>
            <a:ext cx="2376264" cy="2079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923928" y="5733256"/>
            <a:ext cx="2659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Arial Unicode" pitchFamily="34" charset="0"/>
                <a:hlinkClick r:id="rId7"/>
              </a:rPr>
              <a:t>Զատիկը մեզ համար</a:t>
            </a:r>
            <a:endParaRPr lang="ru-RU" sz="2000" dirty="0">
              <a:latin typeface="Arial Unicode" pitchFamily="34" charset="0"/>
            </a:endParaRPr>
          </a:p>
        </p:txBody>
      </p:sp>
    </p:spTree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4041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869160"/>
            <a:ext cx="2435250" cy="182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092380" cy="1646238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Ռոդարիական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ստուգատեսի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նյութեր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40316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2406496" cy="180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292494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Unicode" pitchFamily="34" charset="0"/>
                <a:hlinkClick r:id="rId4"/>
              </a:rPr>
              <a:t>  </a:t>
            </a:r>
            <a:r>
              <a:rPr lang="ru-RU" sz="2000" dirty="0" err="1" smtClean="0">
                <a:solidFill>
                  <a:schemeClr val="tx2"/>
                </a:solidFill>
                <a:latin typeface="Arial Unicode" pitchFamily="34" charset="0"/>
              </a:rPr>
              <a:t>Երկու բառից մի    պատմություն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hlinkClick r:id="rId4"/>
              </a:rPr>
              <a:t>1</a:t>
            </a:r>
            <a:r>
              <a:rPr lang="ru-RU" sz="2000" dirty="0" smtClean="0">
                <a:solidFill>
                  <a:schemeClr val="tx2"/>
                </a:solidFill>
                <a:latin typeface="Arial Unicode" pitchFamily="34" charset="0"/>
              </a:rPr>
              <a:t>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hlinkClick r:id="rId5"/>
              </a:rPr>
              <a:t>2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Unicode" pitchFamily="34" charset="0"/>
            </a:endParaRPr>
          </a:p>
        </p:txBody>
      </p:sp>
      <p:pic>
        <p:nvPicPr>
          <p:cNvPr id="7" name="Рисунок 6" descr="P4041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861048"/>
            <a:ext cx="249752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6021288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chemeClr val="tx2"/>
                </a:solidFill>
                <a:latin typeface="Arial Unicode" pitchFamily="34" charset="0"/>
                <a:hlinkClick r:id="rId7"/>
              </a:rPr>
              <a:t>Աուդիոգիրք</a:t>
            </a:r>
            <a:endParaRPr lang="ru-RU" sz="2000" dirty="0">
              <a:solidFill>
                <a:schemeClr val="tx2"/>
              </a:solidFill>
              <a:latin typeface="Arial Unicode" pitchFamily="34" charset="0"/>
            </a:endParaRPr>
          </a:p>
        </p:txBody>
      </p:sp>
      <p:pic>
        <p:nvPicPr>
          <p:cNvPr id="11" name="Рисунок 10" descr="AQAXA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980728"/>
            <a:ext cx="311262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364088" y="2924944"/>
            <a:ext cx="358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  <a:hlinkClick r:id="rId9"/>
              </a:rPr>
              <a:t>Ղ.Աղայանի ստեղծագործության</a:t>
            </a:r>
            <a:endParaRPr lang="ru-RU" dirty="0" smtClean="0">
              <a:solidFill>
                <a:schemeClr val="tx2"/>
              </a:solidFill>
              <a:latin typeface="Arial Unicode" pitchFamily="34" charset="0"/>
              <a:hlinkClick r:id="rId9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hlinkClick r:id="rId9"/>
              </a:rPr>
              <a:t>     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  <a:hlinkClick r:id="rId9"/>
              </a:rPr>
              <a:t>ռոդարիկական մշակում</a:t>
            </a:r>
            <a:endParaRPr lang="ru-RU" dirty="0">
              <a:solidFill>
                <a:schemeClr val="tx2"/>
              </a:solidFill>
              <a:latin typeface="Arial Unicode" pitchFamily="34" charset="0"/>
            </a:endParaRPr>
          </a:p>
        </p:txBody>
      </p:sp>
      <p:pic>
        <p:nvPicPr>
          <p:cNvPr id="15" name="Рисунок 14" descr="P5031910.JPG"/>
          <p:cNvPicPr>
            <a:picLocks noChangeAspect="1"/>
          </p:cNvPicPr>
          <p:nvPr/>
        </p:nvPicPr>
        <p:blipFill>
          <a:blip r:embed="rId10" cstate="print"/>
          <a:srcRect l="12600" r="8651" b="10500"/>
          <a:stretch>
            <a:fillRect/>
          </a:stretch>
        </p:blipFill>
        <p:spPr>
          <a:xfrm>
            <a:off x="5724128" y="3717032"/>
            <a:ext cx="2592288" cy="220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966253" y="5949280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hlinkClick r:id="rId11"/>
              </a:rPr>
              <a:t>Ջ.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  <a:hlinkClick r:id="rId11"/>
              </a:rPr>
              <a:t>Ռոդարիի ստեղծագործությունների</a:t>
            </a:r>
            <a:endParaRPr lang="ru-RU" dirty="0" smtClean="0">
              <a:solidFill>
                <a:schemeClr val="tx2"/>
              </a:solidFill>
              <a:latin typeface="Arial Unicode" pitchFamily="34" charset="0"/>
              <a:hlinkClick r:id="rId11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 Unicode" pitchFamily="34" charset="0"/>
                <a:hlinkClick r:id="rId11"/>
              </a:rPr>
              <a:t>               </a:t>
            </a:r>
            <a:r>
              <a:rPr lang="ru-RU" dirty="0" err="1" smtClean="0">
                <a:solidFill>
                  <a:schemeClr val="tx2"/>
                </a:solidFill>
                <a:latin typeface="Arial Unicode" pitchFamily="34" charset="0"/>
                <a:hlinkClick r:id="rId11"/>
              </a:rPr>
              <a:t>թարգմանություն</a:t>
            </a:r>
            <a:endParaRPr lang="ru-RU" dirty="0">
              <a:solidFill>
                <a:schemeClr val="tx2"/>
              </a:solidFill>
              <a:latin typeface="Arial Unicode" pitchFamily="34" charset="0"/>
            </a:endParaRPr>
          </a:p>
        </p:txBody>
      </p:sp>
      <p:pic>
        <p:nvPicPr>
          <p:cNvPr id="14" name="Рисунок 13" descr="IMG_0073.jpg"/>
          <p:cNvPicPr>
            <a:picLocks noChangeAspect="1"/>
          </p:cNvPicPr>
          <p:nvPr/>
        </p:nvPicPr>
        <p:blipFill>
          <a:blip r:embed="rId12" cstate="print"/>
          <a:srcRect l="24830" r="18613" b="6897"/>
          <a:stretch>
            <a:fillRect/>
          </a:stretch>
        </p:blipFill>
        <p:spPr>
          <a:xfrm>
            <a:off x="3275856" y="1052736"/>
            <a:ext cx="1946862" cy="24036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31840" y="364502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Unicode" pitchFamily="34" charset="0"/>
                <a:hlinkClick r:id="rId13"/>
              </a:rPr>
              <a:t>Պատրաստում</a:t>
            </a:r>
            <a:r>
              <a:rPr lang="en-US" dirty="0" smtClean="0">
                <a:latin typeface="Arial Unicode" pitchFamily="34" charset="0"/>
                <a:hlinkClick r:id="rId13"/>
              </a:rPr>
              <a:t> </a:t>
            </a:r>
            <a:r>
              <a:rPr lang="en-US" dirty="0" err="1" smtClean="0">
                <a:latin typeface="Arial Unicode" pitchFamily="34" charset="0"/>
                <a:hlinkClick r:id="rId13"/>
              </a:rPr>
              <a:t>ենք</a:t>
            </a:r>
            <a:r>
              <a:rPr lang="en-US" dirty="0" smtClean="0">
                <a:latin typeface="Arial Unicode" pitchFamily="34" charset="0"/>
                <a:hlinkClick r:id="rId13"/>
              </a:rPr>
              <a:t> </a:t>
            </a:r>
          </a:p>
          <a:p>
            <a:r>
              <a:rPr lang="en-US" dirty="0" smtClean="0">
                <a:latin typeface="Arial Unicode" pitchFamily="34" charset="0"/>
                <a:hlinkClick r:id="rId13"/>
              </a:rPr>
              <a:t>    </a:t>
            </a:r>
            <a:r>
              <a:rPr lang="en-US" dirty="0" err="1" smtClean="0">
                <a:latin typeface="Arial Unicode" pitchFamily="34" charset="0"/>
                <a:hlinkClick r:id="rId13"/>
              </a:rPr>
              <a:t>Ալիսա</a:t>
            </a:r>
            <a:r>
              <a:rPr lang="en-US" dirty="0" smtClean="0">
                <a:latin typeface="Arial Unicode" pitchFamily="34" charset="0"/>
                <a:hlinkClick r:id="rId13"/>
              </a:rPr>
              <a:t> </a:t>
            </a:r>
            <a:r>
              <a:rPr lang="en-US" dirty="0" err="1" smtClean="0">
                <a:latin typeface="Arial Unicode" pitchFamily="34" charset="0"/>
                <a:hlinkClick r:id="rId13"/>
              </a:rPr>
              <a:t>գլորիկ</a:t>
            </a:r>
            <a:r>
              <a:rPr lang="en-US" dirty="0" smtClean="0">
                <a:latin typeface="Arial Unicode" pitchFamily="34" charset="0"/>
                <a:hlinkClick r:id="rId13"/>
              </a:rPr>
              <a:t> </a:t>
            </a:r>
            <a:endParaRPr lang="ru-RU" dirty="0">
              <a:latin typeface="Arial Unicode" pitchFamily="34" charset="0"/>
            </a:endParaRPr>
          </a:p>
        </p:txBody>
      </p:sp>
    </p:spTree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4608512"/>
          </a:xfrm>
        </p:spPr>
        <p:txBody>
          <a:bodyPr>
            <a:normAutofit fontScale="90000"/>
          </a:bodyPr>
          <a:lstStyle/>
          <a:p>
            <a:pPr>
              <a:buBlip>
                <a:blip r:embed="rId2"/>
              </a:buBlip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3300" dirty="0" err="1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Մայիսյան</a:t>
            </a:r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300" dirty="0" err="1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հավաքին</a:t>
            </a:r>
            <a:r>
              <a:rPr lang="en-US" sz="33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30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ընդառաջ</a:t>
            </a:r>
            <a:r>
              <a:rPr lang="ru-RU" sz="3000" dirty="0" err="1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  1-ին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դասարան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դասվար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` Լ. </a:t>
            </a:r>
            <a:r>
              <a:rPr lang="en-US" sz="3000" dirty="0" err="1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Գասպարյան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Թեմա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. Ղ.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Աղայան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Ստեղծվել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է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աղայանական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ընթերցարան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Ընթերցարանը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ընդգրկում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է Ղ.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Աղայանի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բանաստեղծություններ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hy-AM" sz="2400" dirty="0" smtClean="0"/>
              <a:t>‹‹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Ծիտն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ու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բազեն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y-AM" sz="2400" dirty="0" smtClean="0"/>
              <a:t>››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y-AM" sz="2400" dirty="0" smtClean="0"/>
              <a:t>‹‹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Առավոտը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գյուղում</a:t>
            </a:r>
            <a:r>
              <a:rPr lang="hy-AM" sz="2400" dirty="0" smtClean="0"/>
              <a:t> ››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y-AM" sz="2400" dirty="0" smtClean="0"/>
              <a:t>‹‹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Կատուն</a:t>
            </a:r>
            <a:r>
              <a:rPr lang="hy-AM" sz="2400" dirty="0" smtClean="0"/>
              <a:t> ››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y-AM" sz="2400" dirty="0" smtClean="0"/>
              <a:t>‹‹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Հովվի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անկողինը</a:t>
            </a:r>
            <a:r>
              <a:rPr lang="hy-AM" sz="2400" dirty="0" smtClean="0"/>
              <a:t> ››</a:t>
            </a:r>
            <a:r>
              <a:rPr lang="en-US" sz="2400" dirty="0" smtClean="0"/>
              <a:t>,…</a:t>
            </a:r>
            <a:r>
              <a:rPr lang="ru-RU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և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սովորողների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paint</a:t>
            </a:r>
            <a:r>
              <a:rPr lang="ru-RU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ով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նկարած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նկարները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b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Անհրաժեշտ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էր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ցույց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տալ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թե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երեխաները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ինչպես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են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մասնակից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եղել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ընթերցարանի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ստեղծմանը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. 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‹‹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Ես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մեդիագետ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եմ</a:t>
            </a:r>
            <a:r>
              <a:rPr lang="en-US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››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ուսումնական</a:t>
            </a:r>
            <a:r>
              <a:rPr lang="ru-RU" sz="24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նախագիծ</a:t>
            </a:r>
            <a:r>
              <a:rPr lang="ru-RU" sz="32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32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sz="32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32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3"/>
              </a:rPr>
              <a:t>իմ</a:t>
            </a:r>
            <a:r>
              <a:rPr lang="en-US" sz="32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3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3"/>
              </a:rPr>
              <a:t>ֆիլմը</a:t>
            </a:r>
            <a:r>
              <a:rPr lang="en-US" sz="32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3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</a:b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2976"/>
            <a:ext cx="8748464" cy="316835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700" dirty="0" err="1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Տեսականը</a:t>
            </a: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` </a:t>
            </a:r>
            <a:r>
              <a:rPr lang="en-US" sz="2700" dirty="0" err="1" smtClean="0">
                <a:solidFill>
                  <a:schemeClr val="accent1">
                    <a:lumMod val="50000"/>
                  </a:schemeClr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գործնականում</a:t>
            </a:r>
            <a:r>
              <a:rPr lang="en-US" sz="27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hy-AM" sz="27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4"/>
              </a:rPr>
              <a:t>Ֆ</a:t>
            </a:r>
            <a:r>
              <a:rPr lang="en-US" sz="2700" dirty="0" err="1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4"/>
              </a:rPr>
              <a:t>իլմ</a:t>
            </a:r>
            <a:r>
              <a:rPr lang="en-US" sz="27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  <a:hlinkClick r:id="rId4"/>
              </a:rPr>
              <a:t> </a:t>
            </a:r>
            <a:endParaRPr lang="ru-RU" sz="2700" dirty="0" smtClean="0">
              <a:solidFill>
                <a:schemeClr val="tx2"/>
              </a:solidFill>
              <a:latin typeface="Arial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2700" dirty="0" smtClean="0">
                <a:solidFill>
                  <a:schemeClr val="tx2"/>
                </a:solidFill>
                <a:latin typeface="Arial Unicode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endParaRPr lang="ru-RU" sz="2700" dirty="0"/>
          </a:p>
        </p:txBody>
      </p:sp>
    </p:spTree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1962</TotalTime>
  <Words>267</Words>
  <Application>Microsoft Office PowerPoint</Application>
  <PresentationFormat>Экран (4:3)</PresentationFormat>
  <Paragraphs>73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Cherry Blossom 16x9</vt:lpstr>
      <vt:lpstr>ԲԱԶՄԱԲՈՎԱՆԴԱԿ                 ԵՐԵՔ ԱՄԻՍՆԵՐԸ… </vt:lpstr>
      <vt:lpstr>                            Բովանդակություն  </vt:lpstr>
      <vt:lpstr>                  Սեմինարների ընթացքում կատարած                     աշխատանքներս   </vt:lpstr>
      <vt:lpstr>      Մասնագիտական փորձառության ընթացքը   </vt:lpstr>
      <vt:lpstr> Հիմնական դպրոց           Հոդված</vt:lpstr>
      <vt:lpstr>  Մաթեմատիկայի, մարմնակրթության դասաժամերի նկարագրություն.      </vt:lpstr>
      <vt:lpstr>Զատկական ծեսին վերաբերող նյութեր </vt:lpstr>
      <vt:lpstr>          Ռոդարիական ստուգատեսի  նյութեր  </vt:lpstr>
      <vt:lpstr>   Մայիսյան հավաքին ընդառաջ.     1-ին դասարան, դասվար` Լ. Գասպարյան      Թեմա. Ղ. Աղայան       Ստեղծվել է աղայանական ընթերցարան. Ընթերցարանը ընդգրկում է Ղ. Աղայանի բանաստեղծություններ (‹‹ Ծիտն ու բազեն ››, ‹‹ Առավոտը գյուղում ››, ‹‹ Կատուն ››, ‹‹ Հովվի անկողինը ››,…) և սովորողների paint-ով նկարած նկարները:  Անհրաժեշտ էր ցույց տալ, թե երեխաները ինչպես են մասնակից եղել ընթերցարանի ստեղծմանը.     ‹‹Ես մեդիագետ եմ›› ուսումնական նախագիծ.      իմ ֆիլմը  </vt:lpstr>
      <vt:lpstr>                 2013-2014 թ. ուս.տարվա ընդունելության գործընթացին իմ մասնակցությունը.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Դասվարների եռամսյա վերապատրաստման</dc:title>
  <dc:creator>ARMAN</dc:creator>
  <cp:lastModifiedBy>ARMAN</cp:lastModifiedBy>
  <cp:revision>197</cp:revision>
  <dcterms:created xsi:type="dcterms:W3CDTF">2013-04-29T16:26:55Z</dcterms:created>
  <dcterms:modified xsi:type="dcterms:W3CDTF">2013-05-11T10:01:04Z</dcterms:modified>
</cp:coreProperties>
</file>