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85" r:id="rId6"/>
    <p:sldId id="260" r:id="rId7"/>
    <p:sldId id="276" r:id="rId8"/>
    <p:sldId id="261" r:id="rId9"/>
    <p:sldId id="277" r:id="rId10"/>
    <p:sldId id="278" r:id="rId11"/>
    <p:sldId id="279" r:id="rId12"/>
    <p:sldId id="280" r:id="rId13"/>
    <p:sldId id="281" r:id="rId14"/>
    <p:sldId id="283" r:id="rId15"/>
    <p:sldId id="284" r:id="rId16"/>
    <p:sldId id="28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AC5648-43E1-415D-B6C1-B8D2D7E6471D}" type="datetimeFigureOut">
              <a:rPr lang="en-US" smtClean="0"/>
              <a:pPr/>
              <a:t>6/9/2012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62D868-5668-41E3-B85A-3CA17F7E9C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2D868-5668-41E3-B85A-3CA17F7E9C3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36D1-50F1-49B5-B165-329413206A6D}" type="datetime1">
              <a:rPr lang="en-US" smtClean="0"/>
              <a:pPr/>
              <a:t>6/9/2012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CreMoLe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8A7A-4F10-4944-9573-612F87AB1518}" type="datetime1">
              <a:rPr lang="en-US" smtClean="0"/>
              <a:pPr/>
              <a:t>6/9/2012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CreMoLe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22266-EA37-4CC8-AA52-FA39BD2184D9}" type="datetime1">
              <a:rPr lang="en-US" smtClean="0"/>
              <a:pPr/>
              <a:t>6/9/2012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CreMoLe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3C9E-F78D-45E5-87AC-CED5578261FF}" type="datetime1">
              <a:rPr lang="en-US" smtClean="0"/>
              <a:pPr/>
              <a:t>6/9/2012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CreMoLe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6B7FC-EE61-4DA7-A483-ABB5249B07BA}" type="datetime1">
              <a:rPr lang="en-US" smtClean="0"/>
              <a:pPr/>
              <a:t>6/9/2012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CreMoLe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74EB-BCF7-44BE-BB25-7FC43D1D8226}" type="datetime1">
              <a:rPr lang="en-US" smtClean="0"/>
              <a:pPr/>
              <a:t>6/9/2012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CreMoLe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11ACB-405C-481D-8FC0-DC3F8A047DA5}" type="datetime1">
              <a:rPr lang="en-US" smtClean="0"/>
              <a:pPr/>
              <a:t>6/9/2012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CreMoLe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86CD1-C25A-491B-B49E-20F5BCF59611}" type="datetime1">
              <a:rPr lang="en-US" smtClean="0"/>
              <a:pPr/>
              <a:t>6/9/2012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CreMoLe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68A0F-EFDD-487E-AC38-5CCA966C133B}" type="datetime1">
              <a:rPr lang="en-US" smtClean="0"/>
              <a:pPr/>
              <a:t>6/9/2012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CreMoLe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DA37-56D9-49F3-9633-AE7DC175E143}" type="datetime1">
              <a:rPr lang="en-US" smtClean="0"/>
              <a:pPr/>
              <a:t>6/9/2012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CreMoLe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A2AB0-9C7D-4EC9-9261-81F4CF677162}" type="datetime1">
              <a:rPr lang="en-US" smtClean="0"/>
              <a:pPr/>
              <a:t>6/9/2012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CreMoLe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380BD6-5EB2-4610-AA4A-98CC74C54099}" type="datetime1">
              <a:rPr lang="en-US" smtClean="0"/>
              <a:pPr/>
              <a:t>6/9/2012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CreMoLe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youtube.com/watch?v=XFQXcv1k9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0"/>
            <a:ext cx="7772400" cy="1470025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Ակտիվ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ներգրավում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ուսումնառության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մեջ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057400"/>
            <a:ext cx="7543800" cy="3581400"/>
          </a:xfrm>
        </p:spPr>
        <p:txBody>
          <a:bodyPr/>
          <a:lstStyle/>
          <a:p>
            <a:r>
              <a:rPr lang="en-US" sz="2800" dirty="0" err="1" smtClean="0"/>
              <a:t>Նորարարական</a:t>
            </a:r>
            <a:r>
              <a:rPr lang="en-US" sz="2800" dirty="0" smtClean="0"/>
              <a:t> </a:t>
            </a:r>
            <a:r>
              <a:rPr lang="en-US" sz="2800" dirty="0" err="1" smtClean="0"/>
              <a:t>ռազմավարություն</a:t>
            </a:r>
            <a:r>
              <a:rPr lang="en-US" sz="2800" dirty="0" smtClean="0"/>
              <a:t>.</a:t>
            </a:r>
          </a:p>
          <a:p>
            <a:endParaRPr lang="en-US" b="1" dirty="0" smtClean="0"/>
          </a:p>
          <a:p>
            <a:r>
              <a:rPr lang="en-US" sz="3200" b="1" dirty="0" err="1" smtClean="0"/>
              <a:t>Ֆիլմը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որպես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մոտիվացիայի</a:t>
            </a:r>
            <a:r>
              <a:rPr lang="en-US" sz="3200" b="1" dirty="0" smtClean="0"/>
              <a:t> և </a:t>
            </a:r>
            <a:r>
              <a:rPr lang="en-US" sz="3200" b="1" dirty="0" err="1" smtClean="0"/>
              <a:t>օն-լայն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ուսումնառության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գործիք</a:t>
            </a:r>
            <a:endParaRPr lang="en-US" sz="32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E59BA-7C80-47B7-B7DA-BF7F3F374C74}" type="datetime1">
              <a:rPr lang="en-US" sz="2000" b="1" smtClean="0"/>
              <a:pPr/>
              <a:t>6/9/2012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2400" b="1" dirty="0" err="1" smtClean="0"/>
              <a:t>CreMoLe</a:t>
            </a:r>
            <a:endParaRPr lang="en-US" sz="2400" b="1" dirty="0"/>
          </a:p>
        </p:txBody>
      </p:sp>
      <p:pic>
        <p:nvPicPr>
          <p:cNvPr id="6" name="Picture 5" descr="hand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7678" y="4953000"/>
            <a:ext cx="2231521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Sylfaen" pitchFamily="18" charset="0"/>
              </a:rPr>
              <a:t>II.Իմաստի ընկալում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Ֆիլմի երրորդ հատվածի դիտում</a:t>
            </a:r>
          </a:p>
          <a:p>
            <a:r>
              <a:rPr lang="ru-RU" sz="2400" dirty="0" smtClean="0">
                <a:latin typeface="Sylfaen" pitchFamily="18" charset="0"/>
              </a:rPr>
              <a:t>(7:40 – 8:37)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3C9E-F78D-45E5-87AC-CED5578261FF}" type="datetime1">
              <a:rPr lang="en-US" sz="2000" b="1" smtClean="0"/>
              <a:pPr/>
              <a:t>6/9/2012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2000" b="1" dirty="0" err="1" smtClean="0"/>
              <a:t>CreMoLe</a:t>
            </a:r>
            <a:endParaRPr lang="en-US" b="1" dirty="0"/>
          </a:p>
        </p:txBody>
      </p:sp>
      <p:pic>
        <p:nvPicPr>
          <p:cNvPr id="6" name="Picture 5" descr="hand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5817196"/>
            <a:ext cx="1219200" cy="1040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Sylfaen" pitchFamily="18" charset="0"/>
              </a:rPr>
              <a:t>II.Իմաստի ընկալում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5029200"/>
          </a:xfrm>
        </p:spPr>
        <p:txBody>
          <a:bodyPr/>
          <a:lstStyle/>
          <a:p>
            <a:endParaRPr lang="ru-RU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3C9E-F78D-45E5-87AC-CED5578261FF}" type="datetime1">
              <a:rPr lang="en-US" sz="2000" b="1" smtClean="0"/>
              <a:pPr/>
              <a:t>6/9/2012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2000" b="1" dirty="0" err="1" smtClean="0"/>
              <a:t>CreMoLe</a:t>
            </a:r>
            <a:endParaRPr lang="en-US" sz="2000" b="1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/>
        </p:nvGraphicFramePr>
        <p:xfrm>
          <a:off x="381000" y="1143001"/>
          <a:ext cx="8229600" cy="5289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7068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Լրացրեք անհատապես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7951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Ի՞նչ</a:t>
                      </a:r>
                      <a:r>
                        <a:rPr lang="ru-RU" sz="2400" b="1" baseline="0" dirty="0" smtClean="0"/>
                        <a:t> տեղի ունեցավ իրականում։</a:t>
                      </a:r>
                      <a:endParaRPr lang="en-US" sz="2400" b="1" dirty="0" smtClean="0"/>
                    </a:p>
                    <a:p>
                      <a:endParaRPr lang="en-US" sz="2400" b="1" dirty="0"/>
                    </a:p>
                  </a:txBody>
                  <a:tcPr/>
                </a:tc>
              </a:tr>
              <a:tr h="696416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</a:tr>
              <a:tr h="7951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Ի՞նչ</a:t>
                      </a:r>
                      <a:r>
                        <a:rPr lang="ru-RU" sz="2400" b="1" baseline="0" dirty="0" smtClean="0"/>
                        <a:t> եք կարծում, ի՞նչ կլինի հետո</a:t>
                      </a:r>
                      <a:endParaRPr lang="en-US" sz="2400" b="1" dirty="0" smtClean="0"/>
                    </a:p>
                    <a:p>
                      <a:endParaRPr lang="en-US" sz="2400" b="1" dirty="0"/>
                    </a:p>
                  </a:txBody>
                  <a:tcPr/>
                </a:tc>
              </a:tr>
              <a:tr h="696416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</a:tr>
              <a:tr h="7951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Ինչո՞ւ եք այդպես կարծում։</a:t>
                      </a:r>
                      <a:endParaRPr lang="en-US" sz="2400" b="1" dirty="0" smtClean="0"/>
                    </a:p>
                    <a:p>
                      <a:endParaRPr lang="en-US" sz="2400" b="1" dirty="0"/>
                    </a:p>
                  </a:txBody>
                  <a:tcPr/>
                </a:tc>
              </a:tr>
              <a:tr h="69641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hand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5817196"/>
            <a:ext cx="1219200" cy="1040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Sylfaen" pitchFamily="18" charset="0"/>
              </a:rPr>
              <a:t>II.Իմաստի ընկալում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Ֆիլմի չորրորդ և վերջին հատվածի դիտում</a:t>
            </a:r>
          </a:p>
          <a:p>
            <a:r>
              <a:rPr lang="ru-RU" sz="2400" dirty="0" smtClean="0">
                <a:latin typeface="Sylfaen" pitchFamily="18" charset="0"/>
              </a:rPr>
              <a:t>(8:37 – 10:00)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3C9E-F78D-45E5-87AC-CED5578261FF}" type="datetime1">
              <a:rPr lang="en-US" sz="2000" b="1" smtClean="0"/>
              <a:pPr/>
              <a:t>6/9/2012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2000" b="1" dirty="0" err="1" smtClean="0"/>
              <a:t>CreMoLe</a:t>
            </a:r>
            <a:endParaRPr lang="en-US" b="1" dirty="0"/>
          </a:p>
        </p:txBody>
      </p:sp>
      <p:pic>
        <p:nvPicPr>
          <p:cNvPr id="6" name="Picture 5" descr="hand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5817196"/>
            <a:ext cx="1219200" cy="1040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Sylfaen" pitchFamily="18" charset="0"/>
              </a:rPr>
              <a:t>II.Իմաստի ընկալում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5029200"/>
          </a:xfrm>
        </p:spPr>
        <p:txBody>
          <a:bodyPr/>
          <a:lstStyle/>
          <a:p>
            <a:endParaRPr lang="ru-RU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3C9E-F78D-45E5-87AC-CED5578261FF}" type="datetime1">
              <a:rPr lang="en-US" sz="2000" b="1" smtClean="0"/>
              <a:pPr/>
              <a:t>6/9/2012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2000" b="1" dirty="0" err="1" smtClean="0"/>
              <a:t>CreMoLe</a:t>
            </a:r>
            <a:endParaRPr lang="en-US" sz="2000" b="1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/>
        </p:nvGraphicFramePr>
        <p:xfrm>
          <a:off x="381000" y="1321805"/>
          <a:ext cx="8229600" cy="5044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7119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Լրացրեք անհատապես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009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Ի՞նչ</a:t>
                      </a:r>
                      <a:r>
                        <a:rPr lang="ru-RU" sz="2400" b="1" baseline="0" dirty="0" smtClean="0"/>
                        <a:t> տեղի ունեցավ իրականում։</a:t>
                      </a:r>
                      <a:endParaRPr lang="en-US" sz="2400" b="1" dirty="0" smtClean="0"/>
                    </a:p>
                    <a:p>
                      <a:endParaRPr lang="en-US" sz="2400" b="1" dirty="0"/>
                    </a:p>
                  </a:txBody>
                  <a:tcPr/>
                </a:tc>
              </a:tr>
              <a:tr h="697959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</a:tr>
              <a:tr h="697959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</a:tr>
              <a:tr h="697959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</a:tr>
              <a:tr h="697959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</a:tr>
              <a:tr h="6979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hand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5817196"/>
            <a:ext cx="1219200" cy="1040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Sylfaen" pitchFamily="18" charset="0"/>
              </a:rPr>
              <a:t>III. Կշռադատում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Հարց ֆիլմի ռեժիսորին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dirty="0" smtClean="0"/>
              <a:t>Ինչո՞ւ  այսպես ավարտվեց ֆիլմը։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dirty="0" smtClean="0">
                <a:latin typeface="Sylfaen" pitchFamily="18" charset="0"/>
              </a:rPr>
              <a:t>(ազատ գրավոր շարադրանք)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3C9E-F78D-45E5-87AC-CED5578261FF}" type="datetime1">
              <a:rPr lang="en-US" sz="2000" b="1" smtClean="0"/>
              <a:pPr/>
              <a:t>6/9/2012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2000" b="1" dirty="0" err="1" smtClean="0"/>
              <a:t>CreMoLe</a:t>
            </a:r>
            <a:endParaRPr lang="en-US" b="1" dirty="0"/>
          </a:p>
        </p:txBody>
      </p:sp>
      <p:pic>
        <p:nvPicPr>
          <p:cNvPr id="6" name="Picture 5" descr="hand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5817196"/>
            <a:ext cx="1219200" cy="1040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Sylfaen" pitchFamily="18" charset="0"/>
              </a:rPr>
              <a:t>IV. Ամփոփում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sz="2400" b="1" dirty="0" smtClean="0"/>
              <a:t>Քննարկում</a:t>
            </a:r>
          </a:p>
          <a:p>
            <a:pPr>
              <a:lnSpc>
                <a:spcPct val="150000"/>
              </a:lnSpc>
              <a:buNone/>
            </a:pPr>
            <a:endParaRPr lang="ru-RU" sz="2400" dirty="0" smtClean="0"/>
          </a:p>
          <a:p>
            <a:pPr>
              <a:lnSpc>
                <a:spcPct val="150000"/>
              </a:lnSpc>
            </a:pPr>
            <a:r>
              <a:rPr lang="ru-RU" sz="2400" dirty="0" smtClean="0"/>
              <a:t>Ինչպե՞ս կարելի է օգտագործել այս ռազմավարությունը երեխաների և չափահասների հետ աշխատանքում։</a:t>
            </a:r>
          </a:p>
          <a:p>
            <a:pPr>
              <a:lnSpc>
                <a:spcPct val="150000"/>
              </a:lnSpc>
              <a:buNone/>
            </a:pPr>
            <a:endParaRPr lang="ru-RU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3C9E-F78D-45E5-87AC-CED5578261FF}" type="datetime1">
              <a:rPr lang="en-US" sz="2000" b="1" smtClean="0"/>
              <a:pPr/>
              <a:t>6/9/2012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2000" b="1" dirty="0" err="1" smtClean="0"/>
              <a:t>CreMoLe</a:t>
            </a:r>
            <a:endParaRPr lang="en-US" b="1" dirty="0"/>
          </a:p>
        </p:txBody>
      </p:sp>
      <p:pic>
        <p:nvPicPr>
          <p:cNvPr id="6" name="Picture 5" descr="hand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5817196"/>
            <a:ext cx="1219200" cy="1040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3C9E-F78D-45E5-87AC-CED5578261FF}" type="datetime1">
              <a:rPr lang="en-US" smtClean="0"/>
              <a:pPr/>
              <a:t>6/9/2012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CreMoLe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58200" cy="762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err="1" smtClean="0"/>
              <a:t>Ներածություն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307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 smtClean="0"/>
              <a:t>Այս</a:t>
            </a:r>
            <a:r>
              <a:rPr lang="en-US" sz="2400" dirty="0" smtClean="0"/>
              <a:t> </a:t>
            </a:r>
            <a:r>
              <a:rPr lang="en-US" sz="2400" dirty="0" err="1" smtClean="0"/>
              <a:t>դասին</a:t>
            </a:r>
            <a:r>
              <a:rPr lang="en-US" sz="2400" dirty="0" smtClean="0"/>
              <a:t> </a:t>
            </a:r>
            <a:r>
              <a:rPr lang="en-US" sz="2400" dirty="0" err="1" smtClean="0"/>
              <a:t>կներկայացվի</a:t>
            </a:r>
            <a:r>
              <a:rPr lang="en-US" sz="2400" dirty="0" smtClean="0"/>
              <a:t> </a:t>
            </a:r>
            <a:r>
              <a:rPr lang="en-US" sz="2400" dirty="0" err="1" smtClean="0"/>
              <a:t>մի</a:t>
            </a:r>
            <a:r>
              <a:rPr lang="en-US" sz="2400" dirty="0" smtClean="0"/>
              <a:t> </a:t>
            </a:r>
            <a:r>
              <a:rPr lang="en-US" sz="2400" dirty="0" err="1" smtClean="0"/>
              <a:t>ֆիլմ</a:t>
            </a:r>
            <a:r>
              <a:rPr lang="en-US" sz="2400" dirty="0" smtClean="0"/>
              <a:t>՝ </a:t>
            </a:r>
            <a:r>
              <a:rPr lang="en-US" sz="2400" dirty="0" err="1" smtClean="0"/>
              <a:t>որպես</a:t>
            </a:r>
            <a:r>
              <a:rPr lang="en-US" sz="2400" dirty="0" smtClean="0"/>
              <a:t> </a:t>
            </a:r>
            <a:r>
              <a:rPr lang="en-US" sz="2400" dirty="0" err="1" smtClean="0"/>
              <a:t>մոտիվացիայի</a:t>
            </a:r>
            <a:r>
              <a:rPr lang="en-US" sz="2400" dirty="0" smtClean="0"/>
              <a:t> և </a:t>
            </a:r>
            <a:r>
              <a:rPr lang="en-US" sz="2400" dirty="0" err="1" smtClean="0"/>
              <a:t>ուսումնառության</a:t>
            </a:r>
            <a:r>
              <a:rPr lang="en-US" sz="2400" dirty="0" smtClean="0"/>
              <a:t>  </a:t>
            </a:r>
            <a:r>
              <a:rPr lang="en-US" sz="2400" dirty="0" err="1" smtClean="0"/>
              <a:t>մեջ</a:t>
            </a:r>
            <a:r>
              <a:rPr lang="en-US" sz="2400" dirty="0" smtClean="0"/>
              <a:t> </a:t>
            </a:r>
            <a:r>
              <a:rPr lang="en-US" sz="2400" dirty="0" err="1" smtClean="0"/>
              <a:t>ակտիվ</a:t>
            </a:r>
            <a:r>
              <a:rPr lang="en-US" sz="2400" dirty="0" smtClean="0"/>
              <a:t> </a:t>
            </a:r>
            <a:r>
              <a:rPr lang="en-US" sz="2400" dirty="0" err="1" smtClean="0"/>
              <a:t>ներգրավման</a:t>
            </a:r>
            <a:r>
              <a:rPr lang="en-US" sz="2400" dirty="0" smtClean="0"/>
              <a:t> </a:t>
            </a:r>
            <a:r>
              <a:rPr lang="en-US" sz="2400" dirty="0" err="1" smtClean="0"/>
              <a:t>գործիք</a:t>
            </a:r>
            <a:r>
              <a:rPr lang="en-US" sz="2400" dirty="0" smtClean="0"/>
              <a:t>։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Մասնակիցները</a:t>
            </a:r>
            <a:r>
              <a:rPr lang="en-US" sz="2400" dirty="0" smtClean="0"/>
              <a:t> </a:t>
            </a:r>
            <a:r>
              <a:rPr lang="en-US" sz="2400" dirty="0" err="1" smtClean="0"/>
              <a:t>կուղղորդվեն</a:t>
            </a:r>
            <a:r>
              <a:rPr lang="en-US" sz="2400" dirty="0" smtClean="0"/>
              <a:t> </a:t>
            </a:r>
            <a:r>
              <a:rPr lang="en-US" sz="2400" dirty="0" err="1" smtClean="0"/>
              <a:t>ֆիլմի</a:t>
            </a:r>
            <a:r>
              <a:rPr lang="en-US" sz="2400" dirty="0" smtClean="0"/>
              <a:t> </a:t>
            </a:r>
            <a:r>
              <a:rPr lang="en-US" sz="2400" dirty="0" err="1" smtClean="0"/>
              <a:t>դիտման</a:t>
            </a:r>
            <a:r>
              <a:rPr lang="en-US" sz="2400" dirty="0" smtClean="0"/>
              <a:t>, </a:t>
            </a:r>
            <a:r>
              <a:rPr lang="en-US" sz="2400" dirty="0" err="1" smtClean="0"/>
              <a:t>կշռադատման</a:t>
            </a:r>
            <a:r>
              <a:rPr lang="en-US" sz="2400" dirty="0" smtClean="0"/>
              <a:t> և </a:t>
            </a:r>
            <a:r>
              <a:rPr lang="en-US" sz="2400" dirty="0" err="1" smtClean="0"/>
              <a:t>քննարկման</a:t>
            </a:r>
            <a:r>
              <a:rPr lang="en-US" sz="2400" dirty="0" smtClean="0"/>
              <a:t> </a:t>
            </a:r>
            <a:r>
              <a:rPr lang="en-US" sz="2400" dirty="0" err="1" smtClean="0"/>
              <a:t>ընթացքում</a:t>
            </a:r>
            <a:r>
              <a:rPr lang="en-US" sz="2400" dirty="0" smtClean="0"/>
              <a:t>։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Դասի</a:t>
            </a:r>
            <a:r>
              <a:rPr lang="en-US" sz="2400" dirty="0" smtClean="0"/>
              <a:t> </a:t>
            </a:r>
            <a:r>
              <a:rPr lang="en-US" sz="2400" dirty="0" err="1" smtClean="0"/>
              <a:t>վերջում</a:t>
            </a:r>
            <a:r>
              <a:rPr lang="en-US" sz="2400" dirty="0" smtClean="0"/>
              <a:t> </a:t>
            </a:r>
            <a:r>
              <a:rPr lang="en-US" sz="2400" dirty="0" err="1" smtClean="0"/>
              <a:t>կքննարկենք</a:t>
            </a:r>
            <a:r>
              <a:rPr lang="en-US" sz="2400" dirty="0" smtClean="0"/>
              <a:t> </a:t>
            </a:r>
            <a:r>
              <a:rPr lang="en-US" sz="2400" dirty="0" err="1" smtClean="0"/>
              <a:t>նման</a:t>
            </a:r>
            <a:r>
              <a:rPr lang="en-US" sz="2400" dirty="0" smtClean="0"/>
              <a:t> </a:t>
            </a:r>
            <a:r>
              <a:rPr lang="en-US" sz="2400" dirty="0" err="1" smtClean="0"/>
              <a:t>ռազմավարության</a:t>
            </a:r>
            <a:r>
              <a:rPr lang="en-US" sz="2400" dirty="0" smtClean="0"/>
              <a:t> </a:t>
            </a:r>
            <a:r>
              <a:rPr lang="en-US" sz="2400" dirty="0" err="1" smtClean="0"/>
              <a:t>կիրառման</a:t>
            </a:r>
            <a:r>
              <a:rPr lang="en-US" sz="2400" dirty="0" smtClean="0"/>
              <a:t> </a:t>
            </a:r>
            <a:r>
              <a:rPr lang="en-US" sz="2400" dirty="0" err="1" smtClean="0"/>
              <a:t>հնարավորությունները</a:t>
            </a:r>
            <a:r>
              <a:rPr lang="en-US" sz="2400" dirty="0" smtClean="0"/>
              <a:t> </a:t>
            </a:r>
            <a:r>
              <a:rPr lang="en-US" sz="2400" dirty="0" err="1" smtClean="0"/>
              <a:t>ինչպես</a:t>
            </a:r>
            <a:r>
              <a:rPr lang="en-US" sz="2400" dirty="0" smtClean="0"/>
              <a:t> </a:t>
            </a:r>
            <a:r>
              <a:rPr lang="en-US" sz="2400" dirty="0" err="1" smtClean="0"/>
              <a:t>երեխաների</a:t>
            </a:r>
            <a:r>
              <a:rPr lang="en-US" sz="2400" dirty="0" smtClean="0"/>
              <a:t>, </a:t>
            </a:r>
            <a:r>
              <a:rPr lang="en-US" sz="2400" dirty="0" err="1" smtClean="0"/>
              <a:t>այնպես</a:t>
            </a:r>
            <a:r>
              <a:rPr lang="en-US" sz="2400" dirty="0" smtClean="0"/>
              <a:t> </a:t>
            </a:r>
            <a:r>
              <a:rPr lang="en-US" sz="2400" dirty="0" err="1" smtClean="0"/>
              <a:t>էլ</a:t>
            </a:r>
            <a:r>
              <a:rPr lang="en-US" sz="2400" dirty="0" smtClean="0"/>
              <a:t> </a:t>
            </a:r>
            <a:r>
              <a:rPr lang="en-US" sz="2400" dirty="0" err="1" smtClean="0"/>
              <a:t>մեծահասակների</a:t>
            </a:r>
            <a:r>
              <a:rPr lang="en-US" sz="2400" dirty="0" smtClean="0"/>
              <a:t> </a:t>
            </a:r>
            <a:r>
              <a:rPr lang="en-US" sz="2400" dirty="0" err="1" smtClean="0"/>
              <a:t>լսարանում</a:t>
            </a:r>
            <a:r>
              <a:rPr lang="en-US" sz="2400" dirty="0" smtClean="0"/>
              <a:t>։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C194-E895-437B-9D8D-6B09D4068BE9}" type="datetime1">
              <a:rPr lang="en-US" sz="2000" b="1" smtClean="0">
                <a:solidFill>
                  <a:srgbClr val="0070C0"/>
                </a:solidFill>
              </a:rPr>
              <a:pPr/>
              <a:t>6/9/2012</a:t>
            </a:fld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2000" b="1" dirty="0" err="1" smtClean="0">
                <a:solidFill>
                  <a:srgbClr val="0070C0"/>
                </a:solidFill>
              </a:rPr>
              <a:t>CreMoLe</a:t>
            </a:r>
            <a:endParaRPr lang="en-US" sz="2000" b="1" dirty="0">
              <a:solidFill>
                <a:srgbClr val="0070C0"/>
              </a:solidFill>
            </a:endParaRPr>
          </a:p>
        </p:txBody>
      </p:sp>
      <p:pic>
        <p:nvPicPr>
          <p:cNvPr id="4" name="Picture 5" descr="hand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5817196"/>
            <a:ext cx="1219200" cy="1040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Sylfaen" pitchFamily="18" charset="0"/>
              </a:rPr>
              <a:t>I.</a:t>
            </a:r>
            <a:r>
              <a:rPr lang="en-US" sz="3200" b="1" dirty="0" err="1" smtClean="0">
                <a:latin typeface="Sylfaen" pitchFamily="18" charset="0"/>
              </a:rPr>
              <a:t>Ներածություն</a:t>
            </a:r>
            <a:endParaRPr lang="en-US" sz="3200" dirty="0">
              <a:latin typeface="Sylfae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r>
              <a:rPr lang="ru-RU" b="1" dirty="0" smtClean="0">
                <a:latin typeface="Sylfaen" pitchFamily="18" charset="0"/>
              </a:rPr>
              <a:t>Նպատակները.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Sylfaen" pitchFamily="18" charset="0"/>
              </a:rPr>
              <a:t>Ցուցադրել ֆիլմի ուղղորդված դիտման ռազմավարությունը՝ որպես ողջ կյանքի ընթացքում ուսումնառության մեջ ընդգրկումը խթանող միջոց։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Sylfaen" pitchFamily="18" charset="0"/>
              </a:rPr>
              <a:t>Քննարկել, թե ինչպես կարող է այս ռազմավարությունը կիրառվել վերապատրաստողների և ուսուցիչների կողմից ամենատարբեր սովորողների հետ աշխատանքում։ </a:t>
            </a:r>
            <a:endParaRPr lang="en-US" sz="2400" dirty="0">
              <a:latin typeface="Sylfae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3C9E-F78D-45E5-87AC-CED5578261FF}" type="datetime1">
              <a:rPr lang="en-US" sz="2000" b="1" smtClean="0"/>
              <a:pPr/>
              <a:t>6/9/2012</a:t>
            </a:fld>
            <a:endParaRPr lang="en-US" sz="20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2000" b="1" dirty="0" err="1" smtClean="0"/>
              <a:t>CreMoLe</a:t>
            </a:r>
            <a:endParaRPr lang="en-US" sz="2000" b="1" dirty="0"/>
          </a:p>
        </p:txBody>
      </p:sp>
      <p:pic>
        <p:nvPicPr>
          <p:cNvPr id="6" name="Picture 5" descr="hand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5817196"/>
            <a:ext cx="1219200" cy="1040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9144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Sylfaen" pitchFamily="18" charset="0"/>
              </a:rPr>
              <a:t>I. Խթանում</a:t>
            </a:r>
            <a:endParaRPr lang="en-US" sz="3600" b="1" dirty="0">
              <a:latin typeface="Sylfae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latin typeface="Sylfaen" pitchFamily="18" charset="0"/>
              </a:rPr>
              <a:t>Այժմ դիտելու ենք մի ֆիլմ, որը կոչվում է «Սև հեծյալը», հեղինակն է Պեպե Դանքարը։</a:t>
            </a:r>
            <a:endParaRPr lang="en-US" sz="2400" dirty="0" smtClean="0">
              <a:latin typeface="Sylfae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Sylfaen" pitchFamily="18" charset="0"/>
              </a:rPr>
              <a:t>Ի՞նչ եք կարծում, ինչի՞ մասին է լինելու ֆիլմը։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Sylfaen" pitchFamily="18" charset="0"/>
              </a:rPr>
              <a:t>5 </a:t>
            </a:r>
            <a:r>
              <a:rPr lang="en-US" sz="2400" dirty="0" smtClean="0">
                <a:latin typeface="Sylfaen" pitchFamily="18" charset="0"/>
              </a:rPr>
              <a:t>ր</a:t>
            </a:r>
            <a:r>
              <a:rPr lang="ru-RU" sz="2400" dirty="0" smtClean="0">
                <a:latin typeface="Sylfaen" pitchFamily="18" charset="0"/>
              </a:rPr>
              <a:t>ոպեանոց ազատ շարադրանք հետևյալ  բանալի բառերով.</a:t>
            </a:r>
          </a:p>
          <a:p>
            <a:pPr lvl="2">
              <a:lnSpc>
                <a:spcPct val="150000"/>
              </a:lnSpc>
            </a:pPr>
            <a:r>
              <a:rPr lang="ru-RU" sz="2400" b="1" dirty="0" smtClean="0">
                <a:solidFill>
                  <a:srgbClr val="0070C0"/>
                </a:solidFill>
                <a:latin typeface="Sylfaen" pitchFamily="18" charset="0"/>
              </a:rPr>
              <a:t>Տրամվայ</a:t>
            </a:r>
          </a:p>
          <a:p>
            <a:pPr lvl="2">
              <a:lnSpc>
                <a:spcPct val="150000"/>
              </a:lnSpc>
            </a:pPr>
            <a:r>
              <a:rPr lang="ru-RU" sz="2400" b="1" dirty="0" smtClean="0">
                <a:solidFill>
                  <a:srgbClr val="0070C0"/>
                </a:solidFill>
                <a:latin typeface="Sylfaen" pitchFamily="18" charset="0"/>
              </a:rPr>
              <a:t>Բեռլին</a:t>
            </a:r>
          </a:p>
          <a:p>
            <a:pPr lvl="2">
              <a:lnSpc>
                <a:spcPct val="150000"/>
              </a:lnSpc>
            </a:pPr>
            <a:r>
              <a:rPr lang="ru-RU" sz="2400" b="1" dirty="0" smtClean="0">
                <a:solidFill>
                  <a:srgbClr val="0070C0"/>
                </a:solidFill>
                <a:latin typeface="Sylfaen" pitchFamily="18" charset="0"/>
              </a:rPr>
              <a:t>Ծեր տիկին</a:t>
            </a:r>
            <a:endParaRPr lang="en-US" sz="2400" b="1" dirty="0">
              <a:solidFill>
                <a:srgbClr val="0070C0"/>
              </a:solidFill>
              <a:latin typeface="Sylfae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3C9E-F78D-45E5-87AC-CED5578261FF}" type="datetime1">
              <a:rPr lang="en-US" sz="2000" b="1" smtClean="0"/>
              <a:pPr/>
              <a:t>6/9/2012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2000" b="1" dirty="0" err="1" smtClean="0"/>
              <a:t>CreMoLe</a:t>
            </a:r>
            <a:endParaRPr lang="en-US" sz="2000" b="1" dirty="0"/>
          </a:p>
        </p:txBody>
      </p:sp>
      <p:pic>
        <p:nvPicPr>
          <p:cNvPr id="9" name="Picture 8" descr="hand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5817196"/>
            <a:ext cx="1219200" cy="1040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 smtClean="0"/>
              <a:t>Մի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քիչ</a:t>
            </a:r>
            <a:r>
              <a:rPr lang="en-US" sz="3600" b="1" dirty="0" smtClean="0"/>
              <a:t> «</a:t>
            </a:r>
            <a:r>
              <a:rPr lang="en-US" sz="3600" b="1" dirty="0" err="1" smtClean="0"/>
              <a:t>լեզվաբանություն</a:t>
            </a:r>
            <a:r>
              <a:rPr lang="en-US" sz="3600" b="1" dirty="0" smtClean="0"/>
              <a:t>»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latin typeface="Sylfaen" pitchFamily="18" charset="0"/>
              </a:rPr>
              <a:t>Schwarzfahrer</a:t>
            </a:r>
            <a:r>
              <a:rPr lang="en-US" sz="2800" dirty="0" smtClean="0">
                <a:latin typeface="Sylfaen" pitchFamily="18" charset="0"/>
              </a:rPr>
              <a:t> – </a:t>
            </a:r>
            <a:r>
              <a:rPr lang="en-US" sz="2800" dirty="0" err="1" smtClean="0">
                <a:latin typeface="Sylfaen" pitchFamily="18" charset="0"/>
              </a:rPr>
              <a:t>անտոմս</a:t>
            </a:r>
            <a:r>
              <a:rPr lang="en-US" sz="2800" dirty="0" smtClean="0">
                <a:latin typeface="Sylfaen" pitchFamily="18" charset="0"/>
              </a:rPr>
              <a:t> </a:t>
            </a:r>
            <a:r>
              <a:rPr lang="en-US" sz="2800" dirty="0" err="1" smtClean="0">
                <a:latin typeface="Sylfaen" pitchFamily="18" charset="0"/>
              </a:rPr>
              <a:t>ուղևոր</a:t>
            </a:r>
            <a:r>
              <a:rPr lang="en-US" sz="2800" dirty="0" smtClean="0">
                <a:latin typeface="Sylfaen" pitchFamily="18" charset="0"/>
              </a:rPr>
              <a:t> </a:t>
            </a:r>
            <a:endParaRPr lang="en-US" sz="2800" dirty="0" smtClean="0">
              <a:latin typeface="Sylfae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800" dirty="0" smtClean="0">
                <a:latin typeface="Sylfaen" pitchFamily="18" charset="0"/>
              </a:rPr>
              <a:t>безбилетный </a:t>
            </a:r>
            <a:r>
              <a:rPr lang="ru-RU" sz="2800" dirty="0" smtClean="0">
                <a:latin typeface="Sylfaen" pitchFamily="18" charset="0"/>
              </a:rPr>
              <a:t>пассажир, "заяц“</a:t>
            </a:r>
            <a:endParaRPr lang="en-US" sz="2800" dirty="0" smtClean="0">
              <a:latin typeface="Sylfae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Sylfaen" pitchFamily="18" charset="0"/>
              </a:rPr>
              <a:t>Schwarz – </a:t>
            </a:r>
            <a:r>
              <a:rPr lang="en-US" sz="2800" dirty="0" err="1" smtClean="0">
                <a:latin typeface="Sylfaen" pitchFamily="18" charset="0"/>
              </a:rPr>
              <a:t>սև</a:t>
            </a:r>
            <a:r>
              <a:rPr lang="en-US" sz="2800" dirty="0" smtClean="0">
                <a:latin typeface="Sylfaen" pitchFamily="18" charset="0"/>
              </a:rPr>
              <a:t> </a:t>
            </a:r>
            <a:r>
              <a:rPr lang="en-US" sz="2800" dirty="0" err="1" smtClean="0">
                <a:latin typeface="Sylfaen" pitchFamily="18" charset="0"/>
              </a:rPr>
              <a:t>fahrer</a:t>
            </a:r>
            <a:r>
              <a:rPr lang="en-US" sz="2800" dirty="0" smtClean="0">
                <a:latin typeface="Sylfaen" pitchFamily="18" charset="0"/>
              </a:rPr>
              <a:t> –</a:t>
            </a:r>
            <a:r>
              <a:rPr lang="en-US" sz="2800" dirty="0" err="1" smtClean="0">
                <a:latin typeface="Sylfaen" pitchFamily="18" charset="0"/>
              </a:rPr>
              <a:t>հեծյալ</a:t>
            </a:r>
            <a:r>
              <a:rPr lang="en-US" sz="2800" dirty="0" smtClean="0">
                <a:latin typeface="Sylfaen" pitchFamily="18" charset="0"/>
              </a:rPr>
              <a:t>, </a:t>
            </a:r>
            <a:r>
              <a:rPr lang="en-US" sz="2800" dirty="0" err="1" smtClean="0">
                <a:latin typeface="Sylfaen" pitchFamily="18" charset="0"/>
              </a:rPr>
              <a:t>վարորդ</a:t>
            </a:r>
            <a:r>
              <a:rPr lang="en-US" sz="2800" dirty="0" smtClean="0">
                <a:latin typeface="Sylfaen" pitchFamily="18" charset="0"/>
              </a:rPr>
              <a:t>, </a:t>
            </a:r>
            <a:r>
              <a:rPr lang="en-US" sz="2800" dirty="0" err="1" smtClean="0">
                <a:latin typeface="Sylfaen" pitchFamily="18" charset="0"/>
              </a:rPr>
              <a:t>ուղեկցորդ</a:t>
            </a:r>
            <a:endParaRPr lang="en-US" sz="2800" dirty="0" smtClean="0">
              <a:latin typeface="Sylfae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Sylfaen" pitchFamily="18" charset="0"/>
              </a:rPr>
              <a:t>Black rider (fare-dodger) </a:t>
            </a:r>
            <a:endParaRPr lang="ru-RU" sz="2800" dirty="0" smtClean="0">
              <a:latin typeface="Sylfae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3C9E-F78D-45E5-87AC-CED5578261FF}" type="datetime1">
              <a:rPr lang="en-US" smtClean="0"/>
              <a:pPr/>
              <a:t>6/9/2012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CreMoLe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r>
              <a:rPr lang="ru-RU" sz="3200" b="1" dirty="0" smtClean="0">
                <a:latin typeface="Sylfaen" pitchFamily="18" charset="0"/>
              </a:rPr>
              <a:t>II.Իմաստի ընկալում</a:t>
            </a:r>
            <a:endParaRPr lang="en-US" b="1" dirty="0">
              <a:latin typeface="Sylfae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dirty="0" smtClean="0"/>
              <a:t>Ֆիլմի առաջին հատվածի դիտում</a:t>
            </a:r>
            <a:r>
              <a:rPr lang="en-US" dirty="0" smtClean="0"/>
              <a:t>  </a:t>
            </a:r>
            <a:r>
              <a:rPr lang="en-US" dirty="0" err="1" smtClean="0">
                <a:hlinkClick r:id="rId2"/>
              </a:rPr>
              <a:t>http://www.youtube.com/watch?v=XFQXcv1k9OM</a:t>
            </a:r>
            <a:r>
              <a:rPr lang="en-US" dirty="0" smtClean="0"/>
              <a:t> 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dirty="0" smtClean="0"/>
              <a:t>(0:01 – 2:10)</a:t>
            </a:r>
          </a:p>
          <a:p>
            <a:pPr algn="ctr">
              <a:lnSpc>
                <a:spcPct val="150000"/>
              </a:lnSpc>
              <a:buNone/>
            </a:pPr>
            <a:r>
              <a:rPr lang="ru-RU" b="1" dirty="0" smtClean="0"/>
              <a:t>Քննարկում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Որտե՞ղ և ե՞րբ է տեղի ունենում պատմությունը։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Ովքե՞ր են պատմության հերոսները։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3C9E-F78D-45E5-87AC-CED5578261FF}" type="datetime1">
              <a:rPr lang="en-US" sz="2000" b="1" smtClean="0"/>
              <a:pPr/>
              <a:t>6/9/2012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2000" b="1" dirty="0" err="1" smtClean="0"/>
              <a:t>CreMoLe</a:t>
            </a:r>
            <a:endParaRPr lang="en-US" sz="2000" b="1" dirty="0"/>
          </a:p>
        </p:txBody>
      </p:sp>
      <p:pic>
        <p:nvPicPr>
          <p:cNvPr id="6" name="Picture 5" descr="hand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5817196"/>
            <a:ext cx="1219200" cy="1040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Sylfaen" pitchFamily="18" charset="0"/>
              </a:rPr>
              <a:t>II.Իմաստի ընկալում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5029200"/>
          </a:xfrm>
        </p:spPr>
        <p:txBody>
          <a:bodyPr/>
          <a:lstStyle/>
          <a:p>
            <a:endParaRPr lang="ru-RU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3C9E-F78D-45E5-87AC-CED5578261FF}" type="datetime1">
              <a:rPr lang="en-US" sz="2000" b="1" smtClean="0"/>
              <a:pPr/>
              <a:t>6/9/2012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2000" b="1" dirty="0" err="1" smtClean="0"/>
              <a:t>CreMoLe</a:t>
            </a:r>
            <a:endParaRPr lang="en-US" sz="2000" b="1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/>
        </p:nvGraphicFramePr>
        <p:xfrm>
          <a:off x="381000" y="1143001"/>
          <a:ext cx="8229600" cy="52936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7059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Լրացրեք անհատապես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7941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Ի՞նչ</a:t>
                      </a:r>
                      <a:r>
                        <a:rPr lang="ru-RU" sz="2400" b="1" baseline="0" dirty="0" smtClean="0"/>
                        <a:t> տեղի ունեցավ</a:t>
                      </a:r>
                      <a:endParaRPr lang="en-US" sz="2400" b="1" dirty="0" smtClean="0"/>
                    </a:p>
                    <a:p>
                      <a:endParaRPr lang="en-US" sz="2400" b="1" dirty="0"/>
                    </a:p>
                  </a:txBody>
                  <a:tcPr/>
                </a:tc>
              </a:tr>
              <a:tr h="697749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</a:tr>
              <a:tr h="7941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Ի՞նչ</a:t>
                      </a:r>
                      <a:r>
                        <a:rPr lang="ru-RU" sz="2400" b="1" baseline="0" dirty="0" smtClean="0"/>
                        <a:t> եք կարծում, ի՞նչ կլինի հետո</a:t>
                      </a:r>
                      <a:endParaRPr lang="en-US" sz="2400" b="1" dirty="0" smtClean="0"/>
                    </a:p>
                    <a:p>
                      <a:endParaRPr lang="en-US" sz="2400" b="1" dirty="0"/>
                    </a:p>
                  </a:txBody>
                  <a:tcPr/>
                </a:tc>
              </a:tr>
              <a:tr h="697749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</a:tr>
              <a:tr h="7941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Ինչո՞ւ եք այդպես կարծում։</a:t>
                      </a:r>
                      <a:endParaRPr lang="en-US" sz="2400" b="1" dirty="0" smtClean="0"/>
                    </a:p>
                    <a:p>
                      <a:endParaRPr lang="en-US" sz="2400" b="1" dirty="0"/>
                    </a:p>
                  </a:txBody>
                  <a:tcPr/>
                </a:tc>
              </a:tr>
              <a:tr h="6977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Sylfaen" pitchFamily="18" charset="0"/>
              </a:rPr>
              <a:t>II.Իմաստի ընկալում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Ֆիլմի երկրորդ հատվածի դիտում</a:t>
            </a:r>
          </a:p>
          <a:p>
            <a:r>
              <a:rPr lang="ru-RU" sz="2400" dirty="0" smtClean="0"/>
              <a:t>(2:10 – 7:40)</a:t>
            </a:r>
          </a:p>
          <a:p>
            <a:pPr algn="ctr">
              <a:buNone/>
            </a:pPr>
            <a:r>
              <a:rPr lang="ru-RU" sz="2400" b="1" dirty="0" smtClean="0"/>
              <a:t>Քննարկում</a:t>
            </a:r>
          </a:p>
          <a:p>
            <a:pPr algn="ctr">
              <a:buNone/>
            </a:pPr>
            <a:endParaRPr lang="ru-RU" sz="900" b="1" dirty="0" smtClean="0"/>
          </a:p>
          <a:p>
            <a:r>
              <a:rPr lang="ru-RU" sz="2200" dirty="0" smtClean="0"/>
              <a:t>Փողոցում գտնվող կերպարներից ո՞ւմ տեսաք տրամվայում։</a:t>
            </a:r>
          </a:p>
          <a:p>
            <a:r>
              <a:rPr lang="ru-RU" sz="2200" dirty="0" smtClean="0"/>
              <a:t>Ինչպե՞ս էին նրանց արձագանքում ծեր տիկնոջ մեկնաբանություններին։</a:t>
            </a:r>
          </a:p>
          <a:p>
            <a:r>
              <a:rPr lang="ru-RU" sz="2200" dirty="0" smtClean="0"/>
              <a:t>Ի՞նչ եք մտածում նրանց արձագաքի մասին։</a:t>
            </a:r>
          </a:p>
          <a:p>
            <a:r>
              <a:rPr lang="ru-RU" sz="2200" dirty="0" smtClean="0"/>
              <a:t>Ինչպե՞ս կարձագանքեիք ինքներդ, եթե լինեիք երիտասարդ տղայի փոխարեն։</a:t>
            </a:r>
          </a:p>
          <a:p>
            <a:r>
              <a:rPr lang="ru-RU" sz="2200" dirty="0" smtClean="0"/>
              <a:t>Ինչպե՞ս կարձագանքեիք որպես ականատես։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3C9E-F78D-45E5-87AC-CED5578261FF}" type="datetime1">
              <a:rPr lang="en-US" sz="2000" b="1" smtClean="0"/>
              <a:pPr/>
              <a:t>6/9/2012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2000" b="1" dirty="0" err="1" smtClean="0"/>
              <a:t>CreMoLe</a:t>
            </a:r>
            <a:endParaRPr lang="en-US" sz="2000" b="1" dirty="0"/>
          </a:p>
        </p:txBody>
      </p:sp>
      <p:pic>
        <p:nvPicPr>
          <p:cNvPr id="6" name="Picture 5" descr="hand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5817196"/>
            <a:ext cx="1219200" cy="1040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Sylfaen" pitchFamily="18" charset="0"/>
              </a:rPr>
              <a:t>II.Իմաստի ընկալում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5029200"/>
          </a:xfrm>
        </p:spPr>
        <p:txBody>
          <a:bodyPr/>
          <a:lstStyle/>
          <a:p>
            <a:endParaRPr lang="ru-RU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3C9E-F78D-45E5-87AC-CED5578261FF}" type="datetime1">
              <a:rPr lang="en-US" sz="2000" b="1" smtClean="0"/>
              <a:pPr/>
              <a:t>6/9/2012</a:t>
            </a:fld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z="2000" b="1" dirty="0" err="1" smtClean="0"/>
              <a:t>CreMoLe</a:t>
            </a:r>
            <a:endParaRPr lang="en-US" sz="2000" b="1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/>
        </p:nvGraphicFramePr>
        <p:xfrm>
          <a:off x="381000" y="1143000"/>
          <a:ext cx="8229600" cy="5275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7100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Լրացրեք անհատապես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7987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Ի՞նչ</a:t>
                      </a:r>
                      <a:r>
                        <a:rPr lang="ru-RU" sz="2400" b="1" baseline="0" dirty="0" smtClean="0"/>
                        <a:t> տեղի ունեցավ իրականում։</a:t>
                      </a:r>
                      <a:endParaRPr lang="en-US" sz="2400" b="1" dirty="0" smtClean="0"/>
                    </a:p>
                    <a:p>
                      <a:endParaRPr lang="en-US" sz="2400" b="1" dirty="0"/>
                    </a:p>
                  </a:txBody>
                  <a:tcPr/>
                </a:tc>
              </a:tr>
              <a:tr h="691773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</a:tr>
              <a:tr h="7987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Ի՞նչ</a:t>
                      </a:r>
                      <a:r>
                        <a:rPr lang="ru-RU" sz="2400" b="1" baseline="0" dirty="0" smtClean="0"/>
                        <a:t> եք կարծում, ի՞նչ կլինի հետո</a:t>
                      </a:r>
                      <a:endParaRPr lang="en-US" sz="2400" b="1" dirty="0" smtClean="0"/>
                    </a:p>
                    <a:p>
                      <a:endParaRPr lang="en-US" sz="2400" b="1" dirty="0"/>
                    </a:p>
                  </a:txBody>
                  <a:tcPr/>
                </a:tc>
              </a:tr>
              <a:tr h="691773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</a:tr>
              <a:tr h="7987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Ինչո՞ւ եք այդպես կարծում։</a:t>
                      </a:r>
                      <a:endParaRPr lang="en-US" sz="2400" b="1" dirty="0" smtClean="0"/>
                    </a:p>
                    <a:p>
                      <a:endParaRPr lang="en-US" sz="2400" b="1" dirty="0"/>
                    </a:p>
                  </a:txBody>
                  <a:tcPr/>
                </a:tc>
              </a:tr>
              <a:tr h="6917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hand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5817196"/>
            <a:ext cx="1219200" cy="1040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156</TotalTime>
  <Words>404</Words>
  <Application>Microsoft Office PowerPoint</Application>
  <PresentationFormat>On-screen Show (4:3)</PresentationFormat>
  <Paragraphs>107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Ակտիվ ներգրավում ուսումնառության մեջ</vt:lpstr>
      <vt:lpstr>Ներածություն</vt:lpstr>
      <vt:lpstr>I.Ներածություն</vt:lpstr>
      <vt:lpstr>I. Խթանում</vt:lpstr>
      <vt:lpstr>Մի քիչ «լեզվաբանություն»</vt:lpstr>
      <vt:lpstr>II.Իմաստի ընկալում</vt:lpstr>
      <vt:lpstr>II.Իմաստի ընկալում</vt:lpstr>
      <vt:lpstr>II.Իմաստի ընկալում</vt:lpstr>
      <vt:lpstr>II.Իմաստի ընկալում</vt:lpstr>
      <vt:lpstr>II.Իմաստի ընկալում</vt:lpstr>
      <vt:lpstr>II.Իմաստի ընկալում</vt:lpstr>
      <vt:lpstr>II.Իմաստի ընկալում</vt:lpstr>
      <vt:lpstr>II.Իմաստի ընկալում</vt:lpstr>
      <vt:lpstr>III. Կշռադատում</vt:lpstr>
      <vt:lpstr>IV. Ամփոփում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Ակտիվ ներգրավում ուսումնառության մեջ</dc:title>
  <dc:creator>Gayane</dc:creator>
  <cp:lastModifiedBy>Your User Name</cp:lastModifiedBy>
  <cp:revision>9</cp:revision>
  <dcterms:created xsi:type="dcterms:W3CDTF">2006-08-16T00:00:00Z</dcterms:created>
  <dcterms:modified xsi:type="dcterms:W3CDTF">2012-06-09T10:16:18Z</dcterms:modified>
</cp:coreProperties>
</file>