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87" r:id="rId6"/>
    <p:sldId id="261" r:id="rId7"/>
    <p:sldId id="262" r:id="rId8"/>
    <p:sldId id="263" r:id="rId9"/>
    <p:sldId id="288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9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90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1012B3-D8F9-4598-B18C-7C489DA81BD1}" type="datetimeFigureOut">
              <a:rPr lang="ru-RU" smtClean="0"/>
              <a:t>12.09.2012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DBC76C-9426-4097-8DA1-DC0F76C3D2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012B3-D8F9-4598-B18C-7C489DA81BD1}" type="datetimeFigureOut">
              <a:rPr lang="ru-RU" smtClean="0"/>
              <a:t>12.09.2012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BC76C-9426-4097-8DA1-DC0F76C3D2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012B3-D8F9-4598-B18C-7C489DA81BD1}" type="datetimeFigureOut">
              <a:rPr lang="ru-RU" smtClean="0"/>
              <a:t>12.09.2012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BC76C-9426-4097-8DA1-DC0F76C3D2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012B3-D8F9-4598-B18C-7C489DA81BD1}" type="datetimeFigureOut">
              <a:rPr lang="ru-RU" smtClean="0"/>
              <a:t>12.09.2012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BC76C-9426-4097-8DA1-DC0F76C3D23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012B3-D8F9-4598-B18C-7C489DA81BD1}" type="datetimeFigureOut">
              <a:rPr lang="ru-RU" smtClean="0"/>
              <a:t>12.09.2012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BC76C-9426-4097-8DA1-DC0F76C3D23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012B3-D8F9-4598-B18C-7C489DA81BD1}" type="datetimeFigureOut">
              <a:rPr lang="ru-RU" smtClean="0"/>
              <a:t>12.09.2012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BC76C-9426-4097-8DA1-DC0F76C3D23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012B3-D8F9-4598-B18C-7C489DA81BD1}" type="datetimeFigureOut">
              <a:rPr lang="ru-RU" smtClean="0"/>
              <a:t>12.09.2012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BC76C-9426-4097-8DA1-DC0F76C3D23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012B3-D8F9-4598-B18C-7C489DA81BD1}" type="datetimeFigureOut">
              <a:rPr lang="ru-RU" smtClean="0"/>
              <a:t>12.09.2012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BC76C-9426-4097-8DA1-DC0F76C3D23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012B3-D8F9-4598-B18C-7C489DA81BD1}" type="datetimeFigureOut">
              <a:rPr lang="ru-RU" smtClean="0"/>
              <a:t>12.09.2012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BC76C-9426-4097-8DA1-DC0F76C3D2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1012B3-D8F9-4598-B18C-7C489DA81BD1}" type="datetimeFigureOut">
              <a:rPr lang="ru-RU" smtClean="0"/>
              <a:t>12.09.2012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DBC76C-9426-4097-8DA1-DC0F76C3D23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1012B3-D8F9-4598-B18C-7C489DA81BD1}" type="datetimeFigureOut">
              <a:rPr lang="ru-RU" smtClean="0"/>
              <a:t>12.09.2012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DBC76C-9426-4097-8DA1-DC0F76C3D23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1012B3-D8F9-4598-B18C-7C489DA81BD1}" type="datetimeFigureOut">
              <a:rPr lang="ru-RU" smtClean="0"/>
              <a:t>12.09.2012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DBC76C-9426-4097-8DA1-DC0F76C3D2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313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525658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200" i="1" dirty="0" smtClean="0"/>
              <a:t>«</a:t>
            </a:r>
            <a:r>
              <a:rPr lang="en-US" sz="2200" i="1" dirty="0" err="1"/>
              <a:t>Արհեստագործական</a:t>
            </a:r>
            <a:r>
              <a:rPr lang="en-US" sz="2200" i="1" dirty="0"/>
              <a:t> և </a:t>
            </a:r>
            <a:r>
              <a:rPr lang="en-US" sz="2200" i="1" dirty="0" err="1"/>
              <a:t>միջին</a:t>
            </a:r>
            <a:r>
              <a:rPr lang="en-US" sz="2200" i="1" dirty="0"/>
              <a:t> </a:t>
            </a:r>
            <a:r>
              <a:rPr lang="en-US" sz="2200" i="1" dirty="0" err="1"/>
              <a:t>մասնագիտական</a:t>
            </a:r>
            <a:r>
              <a:rPr lang="en-US" sz="2200" i="1" dirty="0"/>
              <a:t> </a:t>
            </a:r>
            <a:r>
              <a:rPr lang="en-US" sz="2200" i="1" dirty="0" err="1"/>
              <a:t>ուսումնական</a:t>
            </a:r>
            <a:r>
              <a:rPr lang="en-US" sz="2200" i="1" dirty="0"/>
              <a:t> </a:t>
            </a:r>
            <a:r>
              <a:rPr lang="en-US" sz="2200" i="1" dirty="0" err="1"/>
              <a:t>հաստատութ­յունները</a:t>
            </a:r>
            <a:r>
              <a:rPr lang="en-US" sz="2200" i="1" dirty="0"/>
              <a:t> </a:t>
            </a:r>
            <a:r>
              <a:rPr lang="en-US" sz="2200" i="1" dirty="0" err="1"/>
              <a:t>համա­պա­տասխան</a:t>
            </a:r>
            <a:r>
              <a:rPr lang="en-US" sz="2200" i="1" dirty="0"/>
              <a:t> </a:t>
            </a:r>
            <a:r>
              <a:rPr lang="en-US" sz="2200" i="1" dirty="0" err="1"/>
              <a:t>գործատուների</a:t>
            </a:r>
            <a:r>
              <a:rPr lang="en-US" sz="2200" i="1" dirty="0"/>
              <a:t> </a:t>
            </a:r>
            <a:r>
              <a:rPr lang="en-US" sz="2200" i="1" dirty="0" err="1"/>
              <a:t>առաջար­կությունների</a:t>
            </a:r>
            <a:r>
              <a:rPr lang="en-US" sz="2200" i="1" dirty="0"/>
              <a:t> </a:t>
            </a:r>
            <a:r>
              <a:rPr lang="en-US" sz="2200" i="1" dirty="0" err="1"/>
              <a:t>հիման</a:t>
            </a:r>
            <a:r>
              <a:rPr lang="en-US" sz="2200" i="1" dirty="0"/>
              <a:t> </a:t>
            </a:r>
            <a:r>
              <a:rPr lang="en-US" sz="2200" i="1" dirty="0" err="1"/>
              <a:t>վրա</a:t>
            </a:r>
            <a:r>
              <a:rPr lang="en-US" sz="2200" i="1" dirty="0"/>
              <a:t> </a:t>
            </a:r>
            <a:r>
              <a:rPr lang="en-US" sz="2200" i="1" dirty="0" err="1"/>
              <a:t>մշակում</a:t>
            </a:r>
            <a:r>
              <a:rPr lang="en-US" sz="2200" i="1" dirty="0"/>
              <a:t> և </a:t>
            </a:r>
            <a:r>
              <a:rPr lang="en-US" sz="2200" i="1" dirty="0" err="1"/>
              <a:t>հաստատում</a:t>
            </a:r>
            <a:r>
              <a:rPr lang="en-US" sz="2200" i="1" dirty="0"/>
              <a:t> </a:t>
            </a:r>
            <a:r>
              <a:rPr lang="en-US" sz="2200" i="1" dirty="0" err="1"/>
              <a:t>են</a:t>
            </a:r>
            <a:r>
              <a:rPr lang="en-US" sz="2200" i="1" dirty="0"/>
              <a:t> </a:t>
            </a:r>
            <a:r>
              <a:rPr lang="en-US" sz="2200" i="1" dirty="0" err="1"/>
              <a:t>պետական</a:t>
            </a:r>
            <a:r>
              <a:rPr lang="en-US" sz="2200" i="1" dirty="0"/>
              <a:t> </a:t>
            </a:r>
            <a:r>
              <a:rPr lang="en-US" sz="2200" i="1" dirty="0" err="1"/>
              <a:t>կրթական</a:t>
            </a:r>
            <a:r>
              <a:rPr lang="en-US" sz="2200" i="1" dirty="0"/>
              <a:t> </a:t>
            </a:r>
            <a:r>
              <a:rPr lang="en-US" sz="2200" i="1" dirty="0" err="1"/>
              <a:t>չափորոշիչներին</a:t>
            </a:r>
            <a:r>
              <a:rPr lang="en-US" sz="2200" i="1" dirty="0"/>
              <a:t> </a:t>
            </a:r>
            <a:r>
              <a:rPr lang="en-US" sz="2200" i="1" dirty="0" err="1"/>
              <a:t>համապա­տաս­խա­նեցված</a:t>
            </a:r>
            <a:r>
              <a:rPr lang="en-US" sz="2200" i="1" dirty="0"/>
              <a:t> </a:t>
            </a:r>
            <a:r>
              <a:rPr lang="en-US" sz="2200" i="1" dirty="0" err="1"/>
              <a:t>ուսուցանվող</a:t>
            </a:r>
            <a:r>
              <a:rPr lang="en-US" sz="2200" i="1" dirty="0"/>
              <a:t> </a:t>
            </a:r>
            <a:r>
              <a:rPr lang="en-US" sz="2200" i="1" dirty="0" err="1"/>
              <a:t>մասնագիտությունների</a:t>
            </a:r>
            <a:r>
              <a:rPr lang="en-US" sz="2200" i="1" dirty="0"/>
              <a:t> և </a:t>
            </a:r>
            <a:r>
              <a:rPr lang="en-US" sz="2200" i="1" dirty="0" err="1"/>
              <a:t>մասնագիտա­ցում­նե­րի</a:t>
            </a:r>
            <a:r>
              <a:rPr lang="en-US" sz="2200" i="1" dirty="0"/>
              <a:t> </a:t>
            </a:r>
            <a:r>
              <a:rPr lang="en-US" sz="2200" i="1" dirty="0" err="1"/>
              <a:t>ուսումնական</a:t>
            </a:r>
            <a:r>
              <a:rPr lang="en-US" sz="2200" i="1" dirty="0"/>
              <a:t> </a:t>
            </a:r>
            <a:r>
              <a:rPr lang="en-US" sz="2200" i="1" dirty="0" err="1"/>
              <a:t>պլանները</a:t>
            </a:r>
            <a:r>
              <a:rPr lang="en-US" sz="2200" i="1" dirty="0"/>
              <a:t> և </a:t>
            </a:r>
            <a:r>
              <a:rPr lang="en-US" sz="2200" i="1" dirty="0" err="1"/>
              <a:t>առարկայական</a:t>
            </a:r>
            <a:r>
              <a:rPr lang="en-US" sz="2200" i="1" dirty="0"/>
              <a:t> </a:t>
            </a:r>
            <a:r>
              <a:rPr lang="en-US" sz="2200" i="1" dirty="0" err="1"/>
              <a:t>ծրագրերը</a:t>
            </a:r>
            <a:r>
              <a:rPr lang="en-US" sz="2200" i="1" dirty="0"/>
              <a:t>, </a:t>
            </a:r>
            <a:r>
              <a:rPr lang="en-US" sz="2200" i="1" dirty="0" err="1"/>
              <a:t>որոնք</a:t>
            </a:r>
            <a:r>
              <a:rPr lang="en-US" sz="2200" i="1" dirty="0"/>
              <a:t> </a:t>
            </a:r>
            <a:r>
              <a:rPr lang="en-US" sz="2200" i="1" dirty="0" err="1"/>
              <a:t>երաշխա­վորում</a:t>
            </a:r>
            <a:r>
              <a:rPr lang="en-US" sz="2200" i="1" dirty="0"/>
              <a:t> </a:t>
            </a:r>
            <a:r>
              <a:rPr lang="en-US" sz="2200" i="1" dirty="0" err="1"/>
              <a:t>են</a:t>
            </a:r>
            <a:r>
              <a:rPr lang="en-US" sz="2200" i="1" dirty="0"/>
              <a:t> </a:t>
            </a:r>
            <a:r>
              <a:rPr lang="en-US" sz="2200" i="1" dirty="0" err="1"/>
              <a:t>կրթական</a:t>
            </a:r>
            <a:r>
              <a:rPr lang="en-US" sz="2200" i="1" dirty="0"/>
              <a:t> </a:t>
            </a:r>
            <a:r>
              <a:rPr lang="en-US" sz="2200" i="1" dirty="0" err="1"/>
              <a:t>տարբեր</a:t>
            </a:r>
            <a:r>
              <a:rPr lang="en-US" sz="2200" i="1" dirty="0"/>
              <a:t> </a:t>
            </a:r>
            <a:r>
              <a:rPr lang="en-US" sz="2200" i="1" dirty="0" err="1"/>
              <a:t>փուլերում</a:t>
            </a:r>
            <a:r>
              <a:rPr lang="en-US" sz="2200" i="1" dirty="0"/>
              <a:t> </a:t>
            </a:r>
            <a:r>
              <a:rPr lang="en-US" sz="2200" i="1" dirty="0" err="1"/>
              <a:t>ուսանողների</a:t>
            </a:r>
            <a:r>
              <a:rPr lang="en-US" sz="2200" i="1" dirty="0"/>
              <a:t> </a:t>
            </a:r>
            <a:r>
              <a:rPr lang="en-US" sz="2200" i="1" dirty="0" err="1"/>
              <a:t>ուսումնառության</a:t>
            </a:r>
            <a:r>
              <a:rPr lang="en-US" sz="2200" i="1" dirty="0"/>
              <a:t> </a:t>
            </a:r>
            <a:r>
              <a:rPr lang="en-US" sz="2200" i="1" dirty="0" err="1"/>
              <a:t>գործընթացը</a:t>
            </a:r>
            <a:r>
              <a:rPr lang="en-US" sz="2200" i="1" dirty="0"/>
              <a:t> (</a:t>
            </a:r>
            <a:r>
              <a:rPr lang="en-US" sz="2200" i="1" dirty="0" err="1"/>
              <a:t>մուտքը</a:t>
            </a:r>
            <a:r>
              <a:rPr lang="en-US" sz="2200" i="1" dirty="0"/>
              <a:t> </a:t>
            </a:r>
            <a:r>
              <a:rPr lang="en-US" sz="2200" i="1" dirty="0" err="1"/>
              <a:t>կրթական</a:t>
            </a:r>
            <a:r>
              <a:rPr lang="en-US" sz="2200" i="1" dirty="0"/>
              <a:t> </a:t>
            </a:r>
            <a:r>
              <a:rPr lang="en-US" sz="2200" i="1" dirty="0" err="1"/>
              <a:t>ծրագիր</a:t>
            </a:r>
            <a:r>
              <a:rPr lang="en-US" sz="2200" i="1" dirty="0"/>
              <a:t> և </a:t>
            </a:r>
            <a:r>
              <a:rPr lang="en-US" sz="2200" i="1" dirty="0" err="1"/>
              <a:t>ելքը</a:t>
            </a:r>
            <a:r>
              <a:rPr lang="en-US" sz="2200" i="1" dirty="0"/>
              <a:t> </a:t>
            </a:r>
            <a:r>
              <a:rPr lang="en-US" sz="2200" i="1" dirty="0" err="1"/>
              <a:t>ծրագրից</a:t>
            </a:r>
            <a:r>
              <a:rPr lang="en-US" sz="2200" i="1" dirty="0"/>
              <a:t>) ..... և </a:t>
            </a:r>
            <a:r>
              <a:rPr lang="en-US" sz="2200" i="1" dirty="0" err="1"/>
              <a:t>որակա­վոր­ման</a:t>
            </a:r>
            <a:r>
              <a:rPr lang="en-US" sz="2200" i="1" dirty="0"/>
              <a:t> </a:t>
            </a:r>
            <a:r>
              <a:rPr lang="en-US" sz="2200" i="1" dirty="0" err="1"/>
              <a:t>աստիճանների</a:t>
            </a:r>
            <a:r>
              <a:rPr lang="en-US" sz="2200" i="1" dirty="0"/>
              <a:t> </a:t>
            </a:r>
            <a:r>
              <a:rPr lang="en-US" sz="2200" i="1" dirty="0" err="1"/>
              <a:t>շնորհումը</a:t>
            </a:r>
            <a:r>
              <a:rPr lang="en-US" sz="2200" i="1" dirty="0" smtClean="0"/>
              <a:t>»:</a:t>
            </a:r>
            <a:endParaRPr lang="ru-RU" sz="2200" i="1" dirty="0" smtClean="0"/>
          </a:p>
          <a:p>
            <a:endParaRPr lang="ru-RU" sz="2000" dirty="0" smtClean="0"/>
          </a:p>
          <a:p>
            <a:r>
              <a:rPr lang="en-US" sz="2000" dirty="0" smtClean="0"/>
              <a:t>ՀՀ </a:t>
            </a:r>
            <a:r>
              <a:rPr lang="en-US" sz="2000" dirty="0" err="1" smtClean="0"/>
              <a:t>օրենք</a:t>
            </a:r>
            <a:r>
              <a:rPr lang="ru-RU" sz="2000" dirty="0" smtClean="0"/>
              <a:t> «</a:t>
            </a:r>
            <a:r>
              <a:rPr lang="en-US" sz="2000" dirty="0" err="1" smtClean="0"/>
              <a:t>Նախնական</a:t>
            </a:r>
            <a:r>
              <a:rPr lang="en-US" sz="2000" dirty="0" smtClean="0"/>
              <a:t> </a:t>
            </a:r>
            <a:r>
              <a:rPr lang="en-US" sz="2000" dirty="0" err="1"/>
              <a:t>մասնագիտական</a:t>
            </a:r>
            <a:r>
              <a:rPr lang="en-US" sz="2000" dirty="0"/>
              <a:t> (</a:t>
            </a:r>
            <a:r>
              <a:rPr lang="en-US" sz="2000" dirty="0" err="1" smtClean="0"/>
              <a:t>արհեստագործական</a:t>
            </a:r>
            <a:r>
              <a:rPr lang="en-US" sz="2000" dirty="0"/>
              <a:t>) և </a:t>
            </a:r>
            <a:r>
              <a:rPr lang="en-US" sz="2000" dirty="0" err="1"/>
              <a:t>միջին</a:t>
            </a:r>
            <a:r>
              <a:rPr lang="en-US" sz="2000" dirty="0"/>
              <a:t> </a:t>
            </a:r>
            <a:r>
              <a:rPr lang="en-US" sz="2000" dirty="0" err="1"/>
              <a:t>մասնագիտական</a:t>
            </a:r>
            <a:r>
              <a:rPr lang="en-US" sz="2000" dirty="0"/>
              <a:t> </a:t>
            </a:r>
            <a:r>
              <a:rPr lang="en-US" sz="2000" dirty="0" err="1"/>
              <a:t>կրթության</a:t>
            </a:r>
            <a:r>
              <a:rPr lang="en-US" sz="2000" dirty="0"/>
              <a:t> </a:t>
            </a:r>
            <a:r>
              <a:rPr lang="en-US" sz="2000" dirty="0" err="1" smtClean="0"/>
              <a:t>մասին</a:t>
            </a:r>
            <a:r>
              <a:rPr lang="en-US" sz="2000" dirty="0" smtClean="0"/>
              <a:t>» </a:t>
            </a:r>
            <a:r>
              <a:rPr lang="en-US" sz="2000" dirty="0" err="1" smtClean="0"/>
              <a:t>հոդված</a:t>
            </a:r>
            <a:r>
              <a:rPr lang="ru-RU" sz="2000" dirty="0" smtClean="0"/>
              <a:t> </a:t>
            </a:r>
            <a:r>
              <a:rPr lang="en-US" sz="2000" dirty="0" smtClean="0"/>
              <a:t>7</a:t>
            </a:r>
            <a:r>
              <a:rPr lang="ru-RU" sz="2000" dirty="0" smtClean="0"/>
              <a:t>, կետ </a:t>
            </a:r>
            <a:r>
              <a:rPr lang="en-US" sz="2000" dirty="0" smtClean="0"/>
              <a:t>6</a:t>
            </a:r>
            <a:endParaRPr lang="ru-RU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ՄՈԴՈՒԼԱՅԻՆ ՈՒՍՈՒՄՆԱԿԱՆ ԾՐԱԳՐԵՐ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1176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04656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en-US" sz="2400" dirty="0" err="1" smtClean="0"/>
              <a:t>Ընդլայնվել</a:t>
            </a:r>
            <a:r>
              <a:rPr lang="en-US" sz="2400" dirty="0" smtClean="0"/>
              <a:t> </a:t>
            </a:r>
            <a:r>
              <a:rPr lang="en-US" sz="2400" dirty="0" err="1"/>
              <a:t>են</a:t>
            </a:r>
            <a:r>
              <a:rPr lang="en-US" sz="2400" dirty="0"/>
              <a:t> </a:t>
            </a:r>
            <a:r>
              <a:rPr lang="en-US" sz="2400" dirty="0" err="1"/>
              <a:t>ուսումնական</a:t>
            </a:r>
            <a:r>
              <a:rPr lang="en-US" sz="2400" dirty="0"/>
              <a:t> </a:t>
            </a:r>
            <a:r>
              <a:rPr lang="en-US" sz="2400" dirty="0" err="1" smtClean="0"/>
              <a:t>հաստատությունների</a:t>
            </a:r>
            <a:r>
              <a:rPr lang="en-US" sz="2400" dirty="0" smtClean="0"/>
              <a:t> </a:t>
            </a:r>
            <a:r>
              <a:rPr lang="en-US" sz="2400" dirty="0" err="1"/>
              <a:t>իրավունք­ները</a:t>
            </a:r>
            <a:r>
              <a:rPr lang="en-US" sz="2400" dirty="0"/>
              <a:t> և </a:t>
            </a:r>
            <a:r>
              <a:rPr lang="en-US" sz="2400" dirty="0" err="1"/>
              <a:t>մեծացել</a:t>
            </a:r>
            <a:r>
              <a:rPr lang="en-US" sz="2400" dirty="0"/>
              <a:t> </a:t>
            </a:r>
            <a:r>
              <a:rPr lang="en-US" sz="2400" dirty="0" err="1"/>
              <a:t>ազատությունները</a:t>
            </a:r>
            <a:r>
              <a:rPr lang="en-US" sz="2400" dirty="0"/>
              <a:t> </a:t>
            </a:r>
            <a:endParaRPr lang="ru-RU" sz="2400" dirty="0"/>
          </a:p>
          <a:p>
            <a:pPr marL="109728" indent="0">
              <a:buNone/>
            </a:pPr>
            <a:endParaRPr lang="ru-RU" sz="2400" dirty="0" smtClean="0"/>
          </a:p>
          <a:p>
            <a:pPr marL="109728" indent="0">
              <a:buNone/>
            </a:pPr>
            <a:r>
              <a:rPr lang="en-US" sz="2400" dirty="0" err="1" smtClean="0"/>
              <a:t>Հնարավորություն</a:t>
            </a:r>
            <a:r>
              <a:rPr lang="en-US" sz="2400" dirty="0" smtClean="0"/>
              <a:t> </a:t>
            </a:r>
            <a:r>
              <a:rPr lang="en-US" sz="2400" dirty="0"/>
              <a:t>է </a:t>
            </a:r>
            <a:r>
              <a:rPr lang="en-US" sz="2400" dirty="0" err="1" smtClean="0"/>
              <a:t>ստեղծվել</a:t>
            </a:r>
            <a:endParaRPr lang="ru-RU" sz="2400" dirty="0" smtClean="0"/>
          </a:p>
          <a:p>
            <a:pPr marL="109728" indent="0">
              <a:buNone/>
            </a:pPr>
            <a:endParaRPr lang="ru-RU" sz="2400" dirty="0"/>
          </a:p>
          <a:p>
            <a:pPr lvl="0"/>
            <a:r>
              <a:rPr lang="en-US" sz="2400" dirty="0" err="1"/>
              <a:t>ստեղծագործա­բար</a:t>
            </a:r>
            <a:r>
              <a:rPr lang="en-US" sz="2400" dirty="0"/>
              <a:t> </a:t>
            </a:r>
            <a:r>
              <a:rPr lang="en-US" sz="2400" dirty="0" err="1"/>
              <a:t>մոտենալ</a:t>
            </a:r>
            <a:endParaRPr lang="ru-RU" sz="2400" dirty="0"/>
          </a:p>
          <a:p>
            <a:pPr lvl="0"/>
            <a:r>
              <a:rPr lang="en-US" sz="2400" dirty="0" err="1"/>
              <a:t>հաշվի</a:t>
            </a:r>
            <a:r>
              <a:rPr lang="en-US" sz="2400" dirty="0"/>
              <a:t> </a:t>
            </a:r>
            <a:r>
              <a:rPr lang="en-US" sz="2400" dirty="0" err="1"/>
              <a:t>առնել</a:t>
            </a:r>
            <a:r>
              <a:rPr lang="en-US" sz="2400" dirty="0"/>
              <a:t> </a:t>
            </a:r>
            <a:r>
              <a:rPr lang="en-US" sz="2400" dirty="0" err="1"/>
              <a:t>տեղական</a:t>
            </a:r>
            <a:r>
              <a:rPr lang="en-US" sz="2400" dirty="0"/>
              <a:t> </a:t>
            </a:r>
            <a:r>
              <a:rPr lang="en-US" sz="2400" dirty="0" err="1"/>
              <a:t>պայ­ման­ների</a:t>
            </a:r>
            <a:r>
              <a:rPr lang="en-US" sz="2400" dirty="0"/>
              <a:t> </a:t>
            </a:r>
            <a:r>
              <a:rPr lang="en-US" sz="2400" dirty="0" err="1"/>
              <a:t>առանձնահատ­կութ­յունները</a:t>
            </a:r>
            <a:endParaRPr lang="ru-RU" sz="2400" dirty="0"/>
          </a:p>
          <a:p>
            <a:r>
              <a:rPr lang="en-US" sz="2400" dirty="0" err="1"/>
              <a:t>նույն</a:t>
            </a:r>
            <a:r>
              <a:rPr lang="en-US" sz="2400" dirty="0"/>
              <a:t> </a:t>
            </a:r>
            <a:r>
              <a:rPr lang="en-US" sz="2400" dirty="0" err="1"/>
              <a:t>պահանջների</a:t>
            </a:r>
            <a:r>
              <a:rPr lang="en-US" sz="2400" dirty="0"/>
              <a:t> </a:t>
            </a:r>
            <a:r>
              <a:rPr lang="en-US" sz="2400" dirty="0" err="1"/>
              <a:t>կատար­մանը</a:t>
            </a:r>
            <a:r>
              <a:rPr lang="en-US" sz="2400" dirty="0"/>
              <a:t> </a:t>
            </a:r>
            <a:r>
              <a:rPr lang="en-US" sz="2400" dirty="0" err="1"/>
              <a:t>հասնելու</a:t>
            </a:r>
            <a:r>
              <a:rPr lang="en-US" sz="2400" dirty="0"/>
              <a:t> </a:t>
            </a:r>
            <a:r>
              <a:rPr lang="en-US" sz="2400" dirty="0" err="1"/>
              <a:t>ճանապարհին</a:t>
            </a:r>
            <a:r>
              <a:rPr lang="en-US" sz="2400" dirty="0"/>
              <a:t> </a:t>
            </a:r>
            <a:r>
              <a:rPr lang="en-US" sz="2400" dirty="0" err="1"/>
              <a:t>ցուցաբերել</a:t>
            </a:r>
            <a:r>
              <a:rPr lang="en-US" sz="2400" dirty="0"/>
              <a:t> </a:t>
            </a:r>
            <a:r>
              <a:rPr lang="en-US" sz="2400" dirty="0" err="1"/>
              <a:t>ստեղծագործաբար</a:t>
            </a:r>
            <a:r>
              <a:rPr lang="en-US" sz="2400" dirty="0"/>
              <a:t> </a:t>
            </a:r>
            <a:r>
              <a:rPr lang="en-US" sz="2400" dirty="0" err="1"/>
              <a:t>մտածելու</a:t>
            </a:r>
            <a:r>
              <a:rPr lang="en-US" sz="2400" dirty="0"/>
              <a:t> </a:t>
            </a:r>
            <a:r>
              <a:rPr lang="en-US" sz="2400" dirty="0" err="1"/>
              <a:t>իր</a:t>
            </a:r>
            <a:r>
              <a:rPr lang="en-US" sz="2400" dirty="0"/>
              <a:t> </a:t>
            </a:r>
            <a:r>
              <a:rPr lang="en-US" sz="2400" dirty="0" err="1"/>
              <a:t>ունակությունները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26125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Կարողության</a:t>
            </a:r>
            <a:r>
              <a:rPr lang="en-US" sz="2400" b="1" dirty="0" smtClean="0"/>
              <a:t> </a:t>
            </a:r>
            <a:r>
              <a:rPr lang="en-US" sz="2400" b="1" dirty="0" err="1"/>
              <a:t>մոդուլները</a:t>
            </a:r>
            <a:r>
              <a:rPr lang="en-US" sz="2400" b="1" dirty="0"/>
              <a:t> </a:t>
            </a:r>
            <a:r>
              <a:rPr lang="en-US" sz="2400" b="1" dirty="0" err="1"/>
              <a:t>նկարագրում</a:t>
            </a:r>
            <a:r>
              <a:rPr lang="en-US" sz="2400" b="1" dirty="0"/>
              <a:t> </a:t>
            </a:r>
            <a:r>
              <a:rPr lang="en-US" sz="2400" b="1" dirty="0" err="1"/>
              <a:t>են</a:t>
            </a:r>
            <a:r>
              <a:rPr lang="en-US" sz="2400" b="1" dirty="0"/>
              <a:t> </a:t>
            </a:r>
            <a:r>
              <a:rPr lang="en-US" sz="2400" b="1" dirty="0" err="1"/>
              <a:t>գործողություններ</a:t>
            </a:r>
            <a:r>
              <a:rPr lang="en-US" sz="2400" b="1" dirty="0"/>
              <a:t> և </a:t>
            </a:r>
            <a:r>
              <a:rPr lang="en-US" sz="2400" b="1" dirty="0" err="1" smtClean="0"/>
              <a:t>քայլեր</a:t>
            </a:r>
            <a:r>
              <a:rPr lang="ru-RU" sz="2400" b="1" dirty="0" smtClean="0"/>
              <a:t> </a:t>
            </a:r>
          </a:p>
          <a:p>
            <a:r>
              <a:rPr lang="hy-AM" sz="2400" b="1" dirty="0" smtClean="0"/>
              <a:t>Ա</a:t>
            </a:r>
            <a:r>
              <a:rPr lang="ru-RU" sz="2400" b="1" dirty="0" smtClean="0"/>
              <a:t>նհրաժեշտ է </a:t>
            </a:r>
            <a:r>
              <a:rPr lang="en-US" sz="2400" b="1" dirty="0" err="1" smtClean="0"/>
              <a:t>կատարել</a:t>
            </a:r>
            <a:r>
              <a:rPr lang="en-US" sz="2400" b="1" dirty="0" smtClean="0"/>
              <a:t> </a:t>
            </a:r>
            <a:r>
              <a:rPr lang="en-US" sz="2400" dirty="0" err="1"/>
              <a:t>որոշակի</a:t>
            </a:r>
            <a:r>
              <a:rPr lang="en-US" sz="2400" dirty="0"/>
              <a:t> </a:t>
            </a:r>
            <a:r>
              <a:rPr lang="en-US" sz="2400" dirty="0" err="1"/>
              <a:t>գործողութ­յուն</a:t>
            </a:r>
            <a:r>
              <a:rPr lang="en-US" sz="2400" dirty="0"/>
              <a:t>, </a:t>
            </a:r>
            <a:r>
              <a:rPr lang="en-US" sz="2400" dirty="0" err="1"/>
              <a:t>ոչ</a:t>
            </a:r>
            <a:r>
              <a:rPr lang="en-US" sz="2400" dirty="0"/>
              <a:t> </a:t>
            </a:r>
            <a:r>
              <a:rPr lang="en-US" sz="2400" dirty="0" err="1"/>
              <a:t>թե</a:t>
            </a:r>
            <a:r>
              <a:rPr lang="en-US" sz="2400" dirty="0"/>
              <a:t> </a:t>
            </a:r>
            <a:r>
              <a:rPr lang="en-US" sz="2400" dirty="0" err="1"/>
              <a:t>ցուցաբերել</a:t>
            </a:r>
            <a:r>
              <a:rPr lang="en-US" sz="2400" dirty="0"/>
              <a:t> </a:t>
            </a:r>
            <a:r>
              <a:rPr lang="en-US" sz="2400" dirty="0" err="1"/>
              <a:t>դրան</a:t>
            </a:r>
            <a:r>
              <a:rPr lang="en-US" sz="2400" dirty="0"/>
              <a:t> </a:t>
            </a:r>
            <a:r>
              <a:rPr lang="en-US" sz="2400" dirty="0" err="1"/>
              <a:t>առնչվող</a:t>
            </a:r>
            <a:r>
              <a:rPr lang="en-US" sz="2400" dirty="0"/>
              <a:t> </a:t>
            </a:r>
            <a:r>
              <a:rPr lang="en-US" sz="2400" dirty="0" err="1"/>
              <a:t>գիտելիքների</a:t>
            </a:r>
            <a:r>
              <a:rPr lang="en-US" sz="2400" dirty="0"/>
              <a:t> </a:t>
            </a:r>
            <a:r>
              <a:rPr lang="en-US" sz="2400" dirty="0" err="1" smtClean="0"/>
              <a:t>իմացություն</a:t>
            </a:r>
            <a:endParaRPr lang="ru-RU" sz="2400" dirty="0" smtClean="0"/>
          </a:p>
          <a:p>
            <a:pPr marL="109728" indent="0">
              <a:buNone/>
            </a:pPr>
            <a:endParaRPr lang="ru-RU" sz="2400" i="1" dirty="0" smtClean="0"/>
          </a:p>
          <a:p>
            <a:pPr marL="109728" indent="0">
              <a:buNone/>
            </a:pPr>
            <a:r>
              <a:rPr lang="en-US" sz="2400" i="1" dirty="0" err="1" smtClean="0"/>
              <a:t>Այս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մոդուլը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յուրացնելուց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հետո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ուսանողը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պետք</a:t>
            </a:r>
            <a:r>
              <a:rPr lang="en-US" sz="2400" i="1" dirty="0" smtClean="0"/>
              <a:t> է.</a:t>
            </a:r>
            <a:endParaRPr lang="ru-RU" sz="2400" dirty="0" smtClean="0"/>
          </a:p>
          <a:p>
            <a:r>
              <a:rPr lang="en-US" sz="2400" i="1" dirty="0" smtClean="0"/>
              <a:t>1</a:t>
            </a:r>
            <a:r>
              <a:rPr lang="en-US" sz="2400" i="1" dirty="0"/>
              <a:t>. </a:t>
            </a:r>
            <a:r>
              <a:rPr lang="en-US" sz="2400" b="1" i="1" dirty="0" err="1"/>
              <a:t>բացատրի</a:t>
            </a:r>
            <a:r>
              <a:rPr lang="en-US" sz="2400" b="1" i="1" dirty="0"/>
              <a:t> </a:t>
            </a:r>
            <a:r>
              <a:rPr lang="en-US" sz="2400" i="1" dirty="0" err="1"/>
              <a:t>այսինչ</a:t>
            </a:r>
            <a:r>
              <a:rPr lang="en-US" sz="2400" i="1" dirty="0"/>
              <a:t> </a:t>
            </a:r>
            <a:r>
              <a:rPr lang="en-US" sz="2400" i="1" dirty="0" err="1"/>
              <a:t>հասկացությունը</a:t>
            </a:r>
            <a:r>
              <a:rPr lang="en-US" sz="2400" i="1" dirty="0"/>
              <a:t>,</a:t>
            </a:r>
            <a:endParaRPr lang="ru-RU" sz="2400" dirty="0"/>
          </a:p>
          <a:p>
            <a:r>
              <a:rPr lang="en-US" sz="2400" i="1" dirty="0"/>
              <a:t>2. </a:t>
            </a:r>
            <a:r>
              <a:rPr lang="en-US" sz="2400" b="1" i="1" dirty="0" err="1"/>
              <a:t>կատարի</a:t>
            </a:r>
            <a:r>
              <a:rPr lang="en-US" sz="2400" b="1" i="1" dirty="0"/>
              <a:t> </a:t>
            </a:r>
            <a:r>
              <a:rPr lang="en-US" sz="2400" i="1" dirty="0" err="1"/>
              <a:t>այսինչ</a:t>
            </a:r>
            <a:r>
              <a:rPr lang="en-US" sz="2400" i="1" dirty="0"/>
              <a:t> </a:t>
            </a:r>
            <a:r>
              <a:rPr lang="en-US" sz="2400" i="1" dirty="0" err="1"/>
              <a:t>գործողությունը</a:t>
            </a:r>
            <a:r>
              <a:rPr lang="en-US" sz="2400" i="1" dirty="0"/>
              <a:t>,</a:t>
            </a:r>
            <a:endParaRPr lang="ru-RU" sz="2400" dirty="0"/>
          </a:p>
          <a:p>
            <a:r>
              <a:rPr lang="en-US" sz="2400" i="1" dirty="0"/>
              <a:t>3. </a:t>
            </a:r>
            <a:r>
              <a:rPr lang="en-US" sz="2400" b="1" i="1" dirty="0" err="1"/>
              <a:t>կառուցի</a:t>
            </a:r>
            <a:r>
              <a:rPr lang="en-US" sz="2400" b="1" i="1" dirty="0"/>
              <a:t> </a:t>
            </a:r>
            <a:r>
              <a:rPr lang="en-US" sz="2400" i="1" dirty="0" err="1"/>
              <a:t>այսինչ</a:t>
            </a:r>
            <a:r>
              <a:rPr lang="en-US" sz="2400" i="1" dirty="0"/>
              <a:t> </a:t>
            </a:r>
            <a:r>
              <a:rPr lang="en-US" sz="2400" i="1" dirty="0" err="1"/>
              <a:t>մարմինը</a:t>
            </a:r>
            <a:r>
              <a:rPr lang="en-US" sz="2400" i="1" dirty="0"/>
              <a:t>,</a:t>
            </a:r>
            <a:endParaRPr lang="ru-RU" sz="2400" dirty="0"/>
          </a:p>
          <a:p>
            <a:r>
              <a:rPr lang="en-US" sz="2400" i="1" dirty="0"/>
              <a:t>4. </a:t>
            </a:r>
            <a:r>
              <a:rPr lang="en-US" sz="2400" b="1" i="1" dirty="0" err="1"/>
              <a:t>հաշվի</a:t>
            </a:r>
            <a:r>
              <a:rPr lang="en-US" sz="2400" b="1" i="1" dirty="0"/>
              <a:t> </a:t>
            </a:r>
            <a:r>
              <a:rPr lang="en-US" sz="2400" i="1" dirty="0" err="1"/>
              <a:t>այսինչ</a:t>
            </a:r>
            <a:r>
              <a:rPr lang="en-US" sz="2400" i="1" dirty="0"/>
              <a:t> </a:t>
            </a:r>
            <a:r>
              <a:rPr lang="en-US" sz="2400" i="1" dirty="0" err="1"/>
              <a:t>ցուցանիշը</a:t>
            </a:r>
            <a:r>
              <a:rPr lang="en-US" sz="2400" i="1" dirty="0"/>
              <a:t>,</a:t>
            </a:r>
            <a:endParaRPr lang="ru-RU" sz="2400" dirty="0"/>
          </a:p>
          <a:p>
            <a:r>
              <a:rPr lang="en-US" sz="2400" i="1" dirty="0"/>
              <a:t>5. </a:t>
            </a:r>
            <a:r>
              <a:rPr lang="en-US" sz="2400" b="1" i="1" dirty="0" err="1"/>
              <a:t>ներկայացնի</a:t>
            </a:r>
            <a:r>
              <a:rPr lang="en-US" sz="2400" b="1" i="1" dirty="0"/>
              <a:t> </a:t>
            </a:r>
            <a:r>
              <a:rPr lang="en-US" sz="2400" i="1" dirty="0" err="1"/>
              <a:t>այսինչ</a:t>
            </a:r>
            <a:r>
              <a:rPr lang="en-US" sz="2400" i="1" dirty="0"/>
              <a:t> </a:t>
            </a:r>
            <a:r>
              <a:rPr lang="en-US" sz="2400" i="1" dirty="0" err="1"/>
              <a:t>իրավիճակը</a:t>
            </a:r>
            <a:r>
              <a:rPr lang="en-US" sz="2400" i="1" dirty="0"/>
              <a:t> և </a:t>
            </a:r>
            <a:r>
              <a:rPr lang="en-US" sz="2400" i="1" dirty="0" err="1"/>
              <a:t>այլն</a:t>
            </a:r>
            <a:r>
              <a:rPr lang="en-US" sz="2400" i="1" dirty="0"/>
              <a:t>:</a:t>
            </a:r>
            <a:r>
              <a:rPr lang="en-US" sz="2400" b="1" dirty="0"/>
              <a:t> </a:t>
            </a:r>
            <a:endParaRPr lang="ru-RU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/>
              <a:t>կարողության</a:t>
            </a:r>
            <a:r>
              <a:rPr lang="en-US" sz="3200" dirty="0"/>
              <a:t> </a:t>
            </a:r>
            <a:r>
              <a:rPr lang="en-US" sz="3200" dirty="0" err="1"/>
              <a:t>մոդուլ</a:t>
            </a:r>
            <a:r>
              <a:rPr lang="en-US" sz="3200" dirty="0"/>
              <a:t> </a:t>
            </a:r>
            <a:r>
              <a:rPr lang="en-US" sz="3200" dirty="0" smtClean="0"/>
              <a:t>–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en-US" sz="3200" dirty="0" err="1" smtClean="0"/>
              <a:t>ուսումնառության</a:t>
            </a:r>
            <a:r>
              <a:rPr lang="en-US" sz="3200" dirty="0" smtClean="0"/>
              <a:t> </a:t>
            </a:r>
            <a:r>
              <a:rPr lang="en-US" sz="3200" dirty="0" err="1" smtClean="0"/>
              <a:t>մոդուլ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59208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Ուսումնառության</a:t>
            </a:r>
            <a:r>
              <a:rPr lang="en-US" sz="2400" b="1" dirty="0" smtClean="0"/>
              <a:t> </a:t>
            </a:r>
            <a:r>
              <a:rPr lang="en-US" sz="2400" b="1" dirty="0" err="1"/>
              <a:t>մոդուլները</a:t>
            </a:r>
            <a:r>
              <a:rPr lang="en-US" sz="2400" dirty="0"/>
              <a:t> </a:t>
            </a:r>
            <a:r>
              <a:rPr lang="en-US" sz="2400" dirty="0" err="1"/>
              <a:t>մոդուլային</a:t>
            </a:r>
            <a:r>
              <a:rPr lang="en-US" sz="2400" dirty="0"/>
              <a:t> </a:t>
            </a:r>
            <a:r>
              <a:rPr lang="en-US" sz="2400" dirty="0" err="1"/>
              <a:t>ուսումնական</a:t>
            </a:r>
            <a:r>
              <a:rPr lang="en-US" sz="2400" dirty="0"/>
              <a:t> </a:t>
            </a:r>
            <a:r>
              <a:rPr lang="en-US" sz="2400" dirty="0" err="1"/>
              <a:t>ծրագրերն</a:t>
            </a:r>
            <a:r>
              <a:rPr lang="en-US" sz="2400" dirty="0"/>
              <a:t> </a:t>
            </a:r>
            <a:r>
              <a:rPr lang="en-US" sz="2400" dirty="0" err="1"/>
              <a:t>են</a:t>
            </a:r>
            <a:r>
              <a:rPr lang="en-US" sz="2400" dirty="0"/>
              <a:t>:</a:t>
            </a:r>
            <a:endParaRPr lang="ru-RU" sz="2400" dirty="0"/>
          </a:p>
          <a:p>
            <a:pPr lvl="0"/>
            <a:r>
              <a:rPr lang="en-US" sz="2400" b="1" dirty="0" err="1"/>
              <a:t>Ի՞նչ</a:t>
            </a:r>
            <a:r>
              <a:rPr lang="en-US" sz="2400" b="1" dirty="0"/>
              <a:t> </a:t>
            </a:r>
            <a:r>
              <a:rPr lang="en-US" sz="2400" b="1" dirty="0" err="1"/>
              <a:t>հարցեր</a:t>
            </a:r>
            <a:r>
              <a:rPr lang="en-US" sz="2400" b="1" dirty="0"/>
              <a:t> </a:t>
            </a:r>
            <a:r>
              <a:rPr lang="en-US" sz="2400" b="1" dirty="0" err="1"/>
              <a:t>ներառել</a:t>
            </a:r>
            <a:r>
              <a:rPr lang="en-US" sz="2400" b="1" dirty="0"/>
              <a:t>, </a:t>
            </a:r>
            <a:r>
              <a:rPr lang="en-US" sz="2400" b="1" dirty="0" err="1"/>
              <a:t>որ</a:t>
            </a:r>
            <a:r>
              <a:rPr lang="en-US" sz="2400" b="1" dirty="0"/>
              <a:t> </a:t>
            </a:r>
            <a:r>
              <a:rPr lang="en-US" sz="2400" b="1" dirty="0" err="1"/>
              <a:t>ապահովվի</a:t>
            </a:r>
            <a:r>
              <a:rPr lang="en-US" sz="2400" b="1" dirty="0"/>
              <a:t> </a:t>
            </a:r>
            <a:r>
              <a:rPr lang="en-US" sz="2400" b="1" dirty="0" err="1"/>
              <a:t>արդյունքը</a:t>
            </a:r>
            <a:r>
              <a:rPr lang="en-US" sz="2400" b="1" dirty="0"/>
              <a:t> </a:t>
            </a:r>
            <a:endParaRPr lang="ru-RU" sz="2400" dirty="0"/>
          </a:p>
          <a:p>
            <a:pPr>
              <a:lnSpc>
                <a:spcPct val="150000"/>
              </a:lnSpc>
            </a:pPr>
            <a:r>
              <a:rPr lang="en-US" sz="2400" b="1" dirty="0" err="1"/>
              <a:t>Ուսումնառության</a:t>
            </a:r>
            <a:r>
              <a:rPr lang="en-US" sz="2400" b="1" dirty="0"/>
              <a:t> </a:t>
            </a:r>
            <a:r>
              <a:rPr lang="en-US" sz="2400" b="1" dirty="0" err="1"/>
              <a:t>մոդուլ</a:t>
            </a:r>
            <a:r>
              <a:rPr lang="en-US" sz="2400" b="1" dirty="0"/>
              <a:t> =</a:t>
            </a:r>
            <a:r>
              <a:rPr lang="en-US" sz="2400" dirty="0"/>
              <a:t> </a:t>
            </a:r>
            <a:r>
              <a:rPr lang="en-US" sz="2400" dirty="0" err="1"/>
              <a:t>Կա­րո­ղության</a:t>
            </a:r>
            <a:r>
              <a:rPr lang="en-US" sz="2400" dirty="0"/>
              <a:t> </a:t>
            </a:r>
            <a:r>
              <a:rPr lang="en-US" sz="2400" dirty="0" err="1"/>
              <a:t>մոդուլի</a:t>
            </a:r>
            <a:r>
              <a:rPr lang="en-US" sz="2400" dirty="0"/>
              <a:t> </a:t>
            </a:r>
            <a:r>
              <a:rPr lang="en-US" sz="2400" dirty="0" err="1"/>
              <a:t>ձևակեր­պում­ներ</a:t>
            </a:r>
            <a:r>
              <a:rPr lang="en-US" sz="2400" dirty="0"/>
              <a:t> + </a:t>
            </a:r>
            <a:r>
              <a:rPr lang="en-US" sz="2400" dirty="0" err="1"/>
              <a:t>լրացուցիչ</a:t>
            </a:r>
            <a:r>
              <a:rPr lang="en-US" sz="2400" dirty="0"/>
              <a:t> </a:t>
            </a:r>
            <a:r>
              <a:rPr lang="en-US" sz="2400" dirty="0" err="1" smtClean="0"/>
              <a:t>մանրամասներ</a:t>
            </a:r>
            <a:endParaRPr lang="en-US" sz="2400" dirty="0" smtClean="0"/>
          </a:p>
          <a:p>
            <a:r>
              <a:rPr lang="en-US" sz="2400" dirty="0" err="1"/>
              <a:t>Ուսումնառության</a:t>
            </a:r>
            <a:r>
              <a:rPr lang="en-US" sz="2400" dirty="0"/>
              <a:t> </a:t>
            </a:r>
            <a:r>
              <a:rPr lang="en-US" sz="2400" dirty="0" err="1"/>
              <a:t>մոդուլի</a:t>
            </a:r>
            <a:r>
              <a:rPr lang="en-US" sz="2400" dirty="0"/>
              <a:t> </a:t>
            </a:r>
            <a:r>
              <a:rPr lang="en-US" sz="2400" dirty="0" err="1"/>
              <a:t>համապատասխանությունը</a:t>
            </a:r>
            <a:r>
              <a:rPr lang="en-US" sz="2400" dirty="0"/>
              <a:t> </a:t>
            </a:r>
            <a:r>
              <a:rPr lang="en-US" sz="2400" dirty="0" err="1"/>
              <a:t>կարողության</a:t>
            </a:r>
            <a:r>
              <a:rPr lang="en-US" sz="2400" dirty="0"/>
              <a:t> </a:t>
            </a:r>
            <a:r>
              <a:rPr lang="en-US" sz="2400" dirty="0" err="1"/>
              <a:t>մոդուլին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en-US" sz="2400" b="1" dirty="0"/>
              <a:t>1ԿՄ	</a:t>
            </a:r>
            <a:r>
              <a:rPr lang="ru-RU" sz="2400" b="1" dirty="0" smtClean="0"/>
              <a:t>	</a:t>
            </a:r>
            <a:r>
              <a:rPr lang="en-US" sz="2400" b="1" dirty="0" smtClean="0"/>
              <a:t>=</a:t>
            </a:r>
            <a:r>
              <a:rPr lang="en-US" sz="2400" b="1" dirty="0"/>
              <a:t>	</a:t>
            </a:r>
            <a:r>
              <a:rPr lang="en-US" sz="2400" b="1" dirty="0" smtClean="0"/>
              <a:t>1ՈՒՄ</a:t>
            </a:r>
            <a:endParaRPr lang="ru-RU" sz="2400" dirty="0"/>
          </a:p>
          <a:p>
            <a:r>
              <a:rPr lang="en-US" sz="2400" b="1" dirty="0"/>
              <a:t>1ԿՄ	</a:t>
            </a:r>
            <a:r>
              <a:rPr lang="ru-RU" sz="2400" b="1" dirty="0" smtClean="0"/>
              <a:t>	</a:t>
            </a:r>
            <a:r>
              <a:rPr lang="en-US" sz="2400" b="1" dirty="0" smtClean="0"/>
              <a:t>=</a:t>
            </a:r>
            <a:r>
              <a:rPr lang="en-US" sz="2400" b="1" dirty="0"/>
              <a:t>	</a:t>
            </a:r>
            <a:r>
              <a:rPr lang="en-US" sz="2400" b="1" dirty="0" err="1" smtClean="0"/>
              <a:t>մի</a:t>
            </a:r>
            <a:r>
              <a:rPr lang="en-US" sz="2400" b="1" dirty="0" smtClean="0"/>
              <a:t> </a:t>
            </a:r>
            <a:r>
              <a:rPr lang="en-US" sz="2400" b="1" dirty="0" err="1"/>
              <a:t>քանի</a:t>
            </a:r>
            <a:r>
              <a:rPr lang="en-US" sz="2400" b="1" dirty="0"/>
              <a:t> ՈՒՄ</a:t>
            </a:r>
            <a:endParaRPr lang="ru-RU" sz="2400" dirty="0"/>
          </a:p>
          <a:p>
            <a:r>
              <a:rPr lang="en-US" sz="2400" b="1" dirty="0" err="1"/>
              <a:t>մի</a:t>
            </a:r>
            <a:r>
              <a:rPr lang="en-US" sz="2400" b="1" dirty="0"/>
              <a:t> </a:t>
            </a:r>
            <a:r>
              <a:rPr lang="en-US" sz="2400" b="1" dirty="0" err="1"/>
              <a:t>քանի</a:t>
            </a:r>
            <a:r>
              <a:rPr lang="en-US" sz="2400" b="1" dirty="0"/>
              <a:t> ԿՄ	= 	1ՈՒՄ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819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/>
              <a:t>Մոդուլի</a:t>
            </a:r>
            <a:r>
              <a:rPr lang="en-US" b="1" dirty="0"/>
              <a:t> </a:t>
            </a:r>
            <a:r>
              <a:rPr lang="en-US" b="1" dirty="0" err="1" smtClean="0"/>
              <a:t>անվանումը</a:t>
            </a:r>
            <a:endParaRPr lang="ru-RU" dirty="0"/>
          </a:p>
          <a:p>
            <a:r>
              <a:rPr lang="en-US" b="1" dirty="0" err="1"/>
              <a:t>Մոդուլի</a:t>
            </a:r>
            <a:r>
              <a:rPr lang="en-US" b="1" dirty="0"/>
              <a:t> </a:t>
            </a:r>
            <a:r>
              <a:rPr lang="en-US" b="1" dirty="0" err="1"/>
              <a:t>դասիչը</a:t>
            </a:r>
            <a:endParaRPr lang="ru-RU" dirty="0"/>
          </a:p>
          <a:p>
            <a:r>
              <a:rPr lang="en-US" b="1" dirty="0" err="1"/>
              <a:t>Մոդուլի</a:t>
            </a:r>
            <a:r>
              <a:rPr lang="en-US" b="1" dirty="0"/>
              <a:t> </a:t>
            </a:r>
            <a:r>
              <a:rPr lang="en-US" b="1" dirty="0" err="1"/>
              <a:t>նպատակը</a:t>
            </a:r>
            <a:endParaRPr lang="ru-RU" dirty="0"/>
          </a:p>
          <a:p>
            <a:r>
              <a:rPr lang="en-US" b="1" dirty="0" err="1"/>
              <a:t>Մոդուլի</a:t>
            </a:r>
            <a:r>
              <a:rPr lang="en-US" b="1" dirty="0"/>
              <a:t> </a:t>
            </a:r>
            <a:r>
              <a:rPr lang="en-US" b="1" dirty="0" err="1"/>
              <a:t>տևողությունը</a:t>
            </a:r>
            <a:r>
              <a:rPr lang="en-US" b="1" dirty="0"/>
              <a:t> </a:t>
            </a:r>
            <a:endParaRPr lang="en-US" dirty="0" smtClean="0"/>
          </a:p>
          <a:p>
            <a:pPr lvl="1"/>
            <a:r>
              <a:rPr lang="en-US" b="1" dirty="0" err="1" smtClean="0"/>
              <a:t>Ընդհանուր</a:t>
            </a:r>
            <a:r>
              <a:rPr lang="en-US" b="1" dirty="0" smtClean="0"/>
              <a:t> </a:t>
            </a:r>
            <a:r>
              <a:rPr lang="en-US" b="1" dirty="0" err="1" smtClean="0"/>
              <a:t>ժամաքանակը</a:t>
            </a:r>
            <a:endParaRPr lang="en-US" dirty="0" smtClean="0"/>
          </a:p>
          <a:p>
            <a:pPr lvl="1"/>
            <a:r>
              <a:rPr lang="en-US" b="1" dirty="0" err="1" smtClean="0"/>
              <a:t>Տեսական</a:t>
            </a:r>
            <a:r>
              <a:rPr lang="en-US" b="1" dirty="0" smtClean="0"/>
              <a:t>  </a:t>
            </a:r>
          </a:p>
          <a:p>
            <a:pPr lvl="1"/>
            <a:r>
              <a:rPr lang="en-US" b="1" dirty="0" err="1" smtClean="0"/>
              <a:t>Գործնական</a:t>
            </a:r>
            <a:r>
              <a:rPr lang="en-US" b="1" dirty="0" smtClean="0"/>
              <a:t> </a:t>
            </a:r>
          </a:p>
          <a:p>
            <a:pPr lvl="2"/>
            <a:r>
              <a:rPr lang="hy-AM" dirty="0" smtClean="0"/>
              <a:t>Ս</a:t>
            </a:r>
            <a:r>
              <a:rPr lang="en-US" dirty="0" err="1" smtClean="0"/>
              <a:t>եմինար</a:t>
            </a:r>
            <a:endParaRPr lang="en-US" dirty="0" smtClean="0"/>
          </a:p>
          <a:p>
            <a:pPr lvl="2"/>
            <a:r>
              <a:rPr lang="en-US" dirty="0" err="1" smtClean="0"/>
              <a:t>լաբորատոր</a:t>
            </a:r>
            <a:r>
              <a:rPr lang="en-US" dirty="0"/>
              <a:t>...</a:t>
            </a:r>
            <a:endParaRPr lang="ru-RU" dirty="0"/>
          </a:p>
          <a:p>
            <a:r>
              <a:rPr lang="en-US" b="1" dirty="0" err="1"/>
              <a:t>Մուտքային</a:t>
            </a:r>
            <a:r>
              <a:rPr lang="en-US" b="1" dirty="0"/>
              <a:t> </a:t>
            </a:r>
            <a:r>
              <a:rPr lang="en-US" b="1" dirty="0" err="1" smtClean="0"/>
              <a:t>մակարդակը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dirty="0" err="1" smtClean="0"/>
              <a:t>Վերցվում</a:t>
            </a:r>
            <a:r>
              <a:rPr lang="en-US" dirty="0" smtClean="0"/>
              <a:t> </a:t>
            </a:r>
            <a:r>
              <a:rPr lang="en-US" dirty="0"/>
              <a:t>է </a:t>
            </a:r>
            <a:r>
              <a:rPr lang="en-US" dirty="0" err="1" smtClean="0"/>
              <a:t>չափորոշչից</a:t>
            </a:r>
            <a:r>
              <a:rPr lang="en-US" dirty="0"/>
              <a:t> </a:t>
            </a:r>
            <a:r>
              <a:rPr lang="en-US" dirty="0" smtClean="0"/>
              <a:t> - </a:t>
            </a:r>
            <a:r>
              <a:rPr lang="en-US" dirty="0" err="1" smtClean="0"/>
              <a:t>փոփոխական</a:t>
            </a:r>
            <a:r>
              <a:rPr lang="en-US" dirty="0" smtClean="0"/>
              <a:t> </a:t>
            </a:r>
            <a:r>
              <a:rPr lang="en-US" dirty="0"/>
              <a:t>է</a:t>
            </a:r>
            <a:r>
              <a:rPr lang="en-US" dirty="0" smtClean="0"/>
              <a:t>)</a:t>
            </a:r>
          </a:p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700" b="1" dirty="0">
                <a:solidFill>
                  <a:srgbClr val="FF0000"/>
                </a:solidFill>
              </a:rPr>
              <a:t>ՈՒՍՈՒՄՆԱՌՈՒԹՅԱՆ </a:t>
            </a:r>
            <a:r>
              <a:rPr lang="en-US" sz="2700" b="1" dirty="0" smtClean="0">
                <a:solidFill>
                  <a:srgbClr val="FF0000"/>
                </a:solidFill>
              </a:rPr>
              <a:t>ՄՈԴՈՒԼԻ </a:t>
            </a:r>
            <a:br>
              <a:rPr lang="en-US" sz="2700" b="1" dirty="0" smtClean="0">
                <a:solidFill>
                  <a:srgbClr val="FF0000"/>
                </a:solidFill>
              </a:rPr>
            </a:br>
            <a:r>
              <a:rPr lang="en-US" sz="2700" b="1" dirty="0" smtClean="0">
                <a:solidFill>
                  <a:srgbClr val="FF0000"/>
                </a:solidFill>
              </a:rPr>
              <a:t>ՁԵՎԱՉԱՓ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ՈՒսումնառության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արդյունքները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Այս</a:t>
            </a:r>
            <a:r>
              <a:rPr lang="en-US" dirty="0" smtClean="0"/>
              <a:t> </a:t>
            </a:r>
            <a:r>
              <a:rPr lang="en-US" dirty="0" err="1"/>
              <a:t>մոդուլը</a:t>
            </a:r>
            <a:r>
              <a:rPr lang="en-US" dirty="0"/>
              <a:t> </a:t>
            </a:r>
            <a:r>
              <a:rPr lang="en-US" dirty="0" err="1"/>
              <a:t>յուրացնելուց</a:t>
            </a:r>
            <a:r>
              <a:rPr lang="en-US" dirty="0"/>
              <a:t> </a:t>
            </a:r>
            <a:r>
              <a:rPr lang="en-US" dirty="0" err="1"/>
              <a:t>հետո</a:t>
            </a:r>
            <a:r>
              <a:rPr lang="en-US" dirty="0"/>
              <a:t> </a:t>
            </a:r>
            <a:r>
              <a:rPr lang="en-US" dirty="0" err="1"/>
              <a:t>ուսանողը</a:t>
            </a:r>
            <a:r>
              <a:rPr lang="en-US" dirty="0"/>
              <a:t> </a:t>
            </a:r>
            <a:r>
              <a:rPr lang="en-US" dirty="0" err="1"/>
              <a:t>պետք</a:t>
            </a:r>
            <a:r>
              <a:rPr lang="en-US" dirty="0"/>
              <a:t> է.</a:t>
            </a:r>
            <a:endParaRPr lang="ru-RU" dirty="0"/>
          </a:p>
          <a:p>
            <a:r>
              <a:rPr lang="en-US" b="1" dirty="0" err="1"/>
              <a:t>Արդյունք</a:t>
            </a:r>
            <a:r>
              <a:rPr lang="en-US" b="1" dirty="0"/>
              <a:t> 1. </a:t>
            </a:r>
            <a:endParaRPr lang="ru-RU" dirty="0"/>
          </a:p>
          <a:p>
            <a:r>
              <a:rPr lang="en-US" b="1" dirty="0" err="1"/>
              <a:t>Արդյունք</a:t>
            </a:r>
            <a:r>
              <a:rPr lang="en-US" b="1" dirty="0"/>
              <a:t> 2. </a:t>
            </a:r>
            <a:endParaRPr lang="ru-RU" dirty="0"/>
          </a:p>
          <a:p>
            <a:r>
              <a:rPr lang="en-US" b="1" dirty="0" err="1"/>
              <a:t>Արդյունք</a:t>
            </a:r>
            <a:r>
              <a:rPr lang="en-US" b="1" dirty="0"/>
              <a:t> 3.</a:t>
            </a:r>
            <a:endParaRPr lang="ru-RU" dirty="0"/>
          </a:p>
          <a:p>
            <a:r>
              <a:rPr lang="en-US" b="1" dirty="0" err="1"/>
              <a:t>Արդյունք</a:t>
            </a:r>
            <a:r>
              <a:rPr lang="en-US" b="1" dirty="0"/>
              <a:t> 4.</a:t>
            </a:r>
            <a:endParaRPr lang="ru-RU" dirty="0"/>
          </a:p>
          <a:p>
            <a:r>
              <a:rPr lang="en-US" b="1" dirty="0" err="1"/>
              <a:t>Արդյունք</a:t>
            </a:r>
            <a:r>
              <a:rPr lang="en-US" b="1" dirty="0"/>
              <a:t> 5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Գնահատման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կարգը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dirty="0"/>
              <a:t>«</a:t>
            </a:r>
            <a:r>
              <a:rPr lang="en-US" dirty="0" err="1"/>
              <a:t>Մոդուլի</a:t>
            </a:r>
            <a:r>
              <a:rPr lang="en-US" dirty="0"/>
              <a:t> </a:t>
            </a:r>
            <a:r>
              <a:rPr lang="en-US" dirty="0" err="1"/>
              <a:t>ընդունելի</a:t>
            </a:r>
            <a:r>
              <a:rPr lang="en-US" dirty="0"/>
              <a:t> </a:t>
            </a:r>
            <a:r>
              <a:rPr lang="en-US" dirty="0" err="1"/>
              <a:t>կատարողականը</a:t>
            </a:r>
            <a:r>
              <a:rPr lang="en-US" dirty="0"/>
              <a:t> </a:t>
            </a:r>
            <a:r>
              <a:rPr lang="en-US" dirty="0" err="1"/>
              <a:t>յու­րաքանչյուր</a:t>
            </a:r>
            <a:r>
              <a:rPr lang="en-US" dirty="0"/>
              <a:t> </a:t>
            </a:r>
            <a:r>
              <a:rPr lang="en-US" dirty="0" err="1"/>
              <a:t>արդյունքի</a:t>
            </a:r>
            <a:r>
              <a:rPr lang="en-US" dirty="0"/>
              <a:t> </a:t>
            </a:r>
            <a:r>
              <a:rPr lang="en-US" dirty="0" err="1"/>
              <a:t>համար</a:t>
            </a:r>
            <a:r>
              <a:rPr lang="en-US" dirty="0"/>
              <a:t> </a:t>
            </a:r>
            <a:r>
              <a:rPr lang="en-US" dirty="0" err="1"/>
              <a:t>սահմանված</a:t>
            </a:r>
            <a:r>
              <a:rPr lang="en-US" dirty="0"/>
              <a:t> </a:t>
            </a:r>
            <a:r>
              <a:rPr lang="en-US" dirty="0" err="1"/>
              <a:t>կատարման</a:t>
            </a:r>
            <a:r>
              <a:rPr lang="en-US" dirty="0"/>
              <a:t> </a:t>
            </a:r>
            <a:r>
              <a:rPr lang="en-US" dirty="0" err="1"/>
              <a:t>չափա­նիշների</a:t>
            </a:r>
            <a:r>
              <a:rPr lang="en-US" dirty="0"/>
              <a:t> </a:t>
            </a:r>
            <a:r>
              <a:rPr lang="en-US" dirty="0" err="1"/>
              <a:t>բավարար</a:t>
            </a:r>
            <a:r>
              <a:rPr lang="en-US" dirty="0"/>
              <a:t> </a:t>
            </a:r>
            <a:r>
              <a:rPr lang="en-US" i="1" dirty="0" err="1"/>
              <a:t>մակարդակի</a:t>
            </a:r>
            <a:r>
              <a:rPr lang="en-US" i="1" dirty="0"/>
              <a:t> </a:t>
            </a:r>
            <a:r>
              <a:rPr lang="en-US" i="1" dirty="0" err="1"/>
              <a:t>ապահովումն</a:t>
            </a:r>
            <a:r>
              <a:rPr lang="en-US" i="1" dirty="0"/>
              <a:t> է</a:t>
            </a:r>
            <a:r>
              <a:rPr lang="en-US" i="1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372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532859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նշվում</a:t>
            </a:r>
            <a:r>
              <a:rPr lang="en-US" dirty="0" smtClean="0"/>
              <a:t> </a:t>
            </a:r>
            <a:r>
              <a:rPr lang="en-US" dirty="0"/>
              <a:t>է 1-ին </a:t>
            </a:r>
            <a:r>
              <a:rPr lang="en-US" dirty="0" err="1"/>
              <a:t>արդյունքի</a:t>
            </a:r>
            <a:r>
              <a:rPr lang="en-US" dirty="0"/>
              <a:t> </a:t>
            </a:r>
            <a:r>
              <a:rPr lang="en-US" dirty="0" err="1"/>
              <a:t>ձևակերպումը</a:t>
            </a:r>
            <a:endParaRPr lang="ru-RU" dirty="0"/>
          </a:p>
          <a:p>
            <a:r>
              <a:rPr lang="en-US" b="1" dirty="0" err="1"/>
              <a:t>Կատարման</a:t>
            </a:r>
            <a:r>
              <a:rPr lang="en-US" b="1" dirty="0"/>
              <a:t> </a:t>
            </a:r>
            <a:r>
              <a:rPr lang="en-US" b="1" dirty="0" err="1"/>
              <a:t>չափանիշները</a:t>
            </a:r>
            <a:endParaRPr lang="ru-RU" dirty="0"/>
          </a:p>
          <a:p>
            <a:r>
              <a:rPr lang="en-US" dirty="0"/>
              <a:t>ա/</a:t>
            </a:r>
            <a:endParaRPr lang="ru-RU" dirty="0"/>
          </a:p>
          <a:p>
            <a:r>
              <a:rPr lang="en-US" dirty="0" smtClean="0"/>
              <a:t>բ/ (</a:t>
            </a:r>
            <a:r>
              <a:rPr lang="en-US" dirty="0" err="1" smtClean="0"/>
              <a:t>վերցվում</a:t>
            </a:r>
            <a:r>
              <a:rPr lang="en-US" dirty="0" smtClean="0"/>
              <a:t> </a:t>
            </a:r>
            <a:r>
              <a:rPr lang="en-US" dirty="0" err="1"/>
              <a:t>են</a:t>
            </a:r>
            <a:r>
              <a:rPr lang="en-US" dirty="0"/>
              <a:t> </a:t>
            </a:r>
            <a:r>
              <a:rPr lang="en-US" dirty="0" err="1" smtClean="0"/>
              <a:t>չափորոշչից</a:t>
            </a:r>
            <a:r>
              <a:rPr lang="en-US" dirty="0" smtClean="0"/>
              <a:t>)</a:t>
            </a:r>
            <a:endParaRPr lang="ru-RU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Գնահատման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միջոցը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dirty="0" err="1"/>
              <a:t>գնահատման</a:t>
            </a:r>
            <a:r>
              <a:rPr lang="en-US" dirty="0"/>
              <a:t> </a:t>
            </a:r>
            <a:r>
              <a:rPr lang="en-US" dirty="0" err="1"/>
              <a:t>միջոցը</a:t>
            </a:r>
            <a:r>
              <a:rPr lang="en-US" dirty="0"/>
              <a:t> </a:t>
            </a:r>
            <a:r>
              <a:rPr lang="en-US" dirty="0" err="1"/>
              <a:t>պետք</a:t>
            </a:r>
            <a:r>
              <a:rPr lang="en-US" dirty="0"/>
              <a:t> է </a:t>
            </a:r>
            <a:r>
              <a:rPr lang="en-US" dirty="0" err="1"/>
              <a:t>արտա­հայտ­վի</a:t>
            </a:r>
            <a:r>
              <a:rPr lang="en-US" dirty="0"/>
              <a:t> </a:t>
            </a:r>
            <a:r>
              <a:rPr lang="en-US" dirty="0" err="1"/>
              <a:t>կոնկրետ</a:t>
            </a:r>
            <a:r>
              <a:rPr lang="en-US" dirty="0"/>
              <a:t> </a:t>
            </a:r>
            <a:r>
              <a:rPr lang="en-US" dirty="0" err="1"/>
              <a:t>գործո­ղութ­յուն</a:t>
            </a:r>
            <a:r>
              <a:rPr lang="en-US" dirty="0"/>
              <a:t> </a:t>
            </a:r>
            <a:r>
              <a:rPr lang="en-US" dirty="0" err="1"/>
              <a:t>կատարելով</a:t>
            </a:r>
            <a:r>
              <a:rPr lang="en-US" dirty="0"/>
              <a:t>:</a:t>
            </a:r>
            <a:endParaRPr lang="ru-RU" dirty="0"/>
          </a:p>
          <a:p>
            <a:r>
              <a:rPr lang="en-US" dirty="0"/>
              <a:t> </a:t>
            </a:r>
            <a:r>
              <a:rPr lang="en-US" dirty="0" err="1" smtClean="0"/>
              <a:t>Եթե</a:t>
            </a:r>
            <a:r>
              <a:rPr lang="en-US" dirty="0" smtClean="0"/>
              <a:t> </a:t>
            </a:r>
            <a:r>
              <a:rPr lang="en-US" dirty="0" err="1"/>
              <a:t>անխուսափելի</a:t>
            </a:r>
            <a:r>
              <a:rPr lang="en-US" dirty="0"/>
              <a:t> է </a:t>
            </a:r>
            <a:r>
              <a:rPr lang="en-US" dirty="0" err="1"/>
              <a:t>պատմելը</a:t>
            </a:r>
            <a:r>
              <a:rPr lang="en-US" dirty="0"/>
              <a:t>, </a:t>
            </a:r>
            <a:r>
              <a:rPr lang="en-US" dirty="0" err="1"/>
              <a:t>դա</a:t>
            </a:r>
            <a:r>
              <a:rPr lang="en-US" dirty="0"/>
              <a:t> </a:t>
            </a:r>
            <a:r>
              <a:rPr lang="en-US" dirty="0" err="1" smtClean="0"/>
              <a:t>փոխարինեք</a:t>
            </a:r>
            <a:endParaRPr lang="en-US" dirty="0"/>
          </a:p>
          <a:p>
            <a:pPr lvl="1"/>
            <a:r>
              <a:rPr lang="en-US" dirty="0" err="1" smtClean="0"/>
              <a:t>թեստով</a:t>
            </a:r>
            <a:endParaRPr lang="ru-RU" dirty="0"/>
          </a:p>
          <a:p>
            <a:pPr lvl="1"/>
            <a:r>
              <a:rPr lang="en-US" dirty="0" err="1"/>
              <a:t>գործողությունից</a:t>
            </a:r>
            <a:r>
              <a:rPr lang="en-US" dirty="0"/>
              <a:t> </a:t>
            </a:r>
            <a:r>
              <a:rPr lang="en-US" dirty="0" err="1"/>
              <a:t>հետո</a:t>
            </a:r>
            <a:r>
              <a:rPr lang="en-US" dirty="0"/>
              <a:t> </a:t>
            </a:r>
            <a:r>
              <a:rPr lang="en-US" dirty="0" err="1" smtClean="0"/>
              <a:t>բացատ­րությամբ</a:t>
            </a:r>
            <a:r>
              <a:rPr lang="ru-RU" dirty="0" smtClean="0"/>
              <a:t>, </a:t>
            </a:r>
            <a:r>
              <a:rPr lang="en-US" dirty="0" err="1" smtClean="0"/>
              <a:t>մեկնաբանությամբ</a:t>
            </a:r>
            <a:r>
              <a:rPr lang="en-US" dirty="0" smtClean="0"/>
              <a:t> </a:t>
            </a:r>
            <a:endParaRPr lang="ru-RU" dirty="0"/>
          </a:p>
          <a:p>
            <a:r>
              <a:rPr lang="en-US" dirty="0"/>
              <a:t> </a:t>
            </a:r>
            <a:r>
              <a:rPr lang="en-US" dirty="0" err="1" smtClean="0"/>
              <a:t>Գնահատման</a:t>
            </a:r>
            <a:r>
              <a:rPr lang="en-US" dirty="0" smtClean="0"/>
              <a:t> </a:t>
            </a:r>
            <a:r>
              <a:rPr lang="en-US" dirty="0" err="1"/>
              <a:t>միջոցը</a:t>
            </a:r>
            <a:r>
              <a:rPr lang="en-US" dirty="0"/>
              <a:t> </a:t>
            </a:r>
            <a:r>
              <a:rPr lang="en-US" dirty="0" err="1"/>
              <a:t>պետք</a:t>
            </a:r>
            <a:r>
              <a:rPr lang="en-US" dirty="0"/>
              <a:t> է </a:t>
            </a:r>
            <a:r>
              <a:rPr lang="en-US" dirty="0" err="1"/>
              <a:t>լի­նի</a:t>
            </a:r>
            <a:r>
              <a:rPr lang="en-US" dirty="0"/>
              <a:t> </a:t>
            </a:r>
            <a:r>
              <a:rPr lang="en-US" dirty="0" err="1"/>
              <a:t>տեսանելի</a:t>
            </a:r>
            <a:r>
              <a:rPr lang="en-US" dirty="0"/>
              <a:t> և </a:t>
            </a:r>
            <a:r>
              <a:rPr lang="en-US" dirty="0" err="1"/>
              <a:t>ունենա</a:t>
            </a:r>
            <a:r>
              <a:rPr lang="en-US" dirty="0"/>
              <a:t> </a:t>
            </a:r>
            <a:r>
              <a:rPr lang="en-US" dirty="0" err="1"/>
              <a:t>առար­կա­յական</a:t>
            </a:r>
            <a:r>
              <a:rPr lang="en-US" dirty="0"/>
              <a:t> </a:t>
            </a:r>
            <a:r>
              <a:rPr lang="en-US" dirty="0" err="1"/>
              <a:t>արդյունք</a:t>
            </a: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Արդյունք</a:t>
            </a:r>
            <a:r>
              <a:rPr lang="en-US" b="1" dirty="0" smtClean="0"/>
              <a:t>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753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99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b="1" i="1" dirty="0" smtClean="0"/>
              <a:t>ա</a:t>
            </a:r>
            <a:r>
              <a:rPr lang="en-US" sz="2200" b="1" i="1" dirty="0"/>
              <a:t>)</a:t>
            </a:r>
            <a:r>
              <a:rPr lang="en-US" sz="2200" i="1" dirty="0"/>
              <a:t> </a:t>
            </a:r>
            <a:r>
              <a:rPr lang="en-US" sz="2200" i="1" dirty="0" err="1"/>
              <a:t>ուսանողին</a:t>
            </a:r>
            <a:r>
              <a:rPr lang="en-US" sz="2200" i="1" dirty="0"/>
              <a:t> </a:t>
            </a:r>
            <a:r>
              <a:rPr lang="en-US" sz="2200" i="1" dirty="0" err="1"/>
              <a:t>կհանձնարարվի</a:t>
            </a:r>
            <a:r>
              <a:rPr lang="en-US" sz="2200" i="1" dirty="0"/>
              <a:t> </a:t>
            </a:r>
            <a:r>
              <a:rPr lang="en-US" sz="2200" i="1" dirty="0" err="1"/>
              <a:t>գտնել</a:t>
            </a:r>
            <a:r>
              <a:rPr lang="en-US" sz="2200" i="1" dirty="0"/>
              <a:t> </a:t>
            </a:r>
            <a:r>
              <a:rPr lang="en-US" sz="2200" i="1" dirty="0" err="1"/>
              <a:t>սարքավորման</a:t>
            </a:r>
            <a:r>
              <a:rPr lang="en-US" sz="2200" i="1" dirty="0"/>
              <a:t> </a:t>
            </a:r>
            <a:r>
              <a:rPr lang="en-US" sz="2200" i="1" dirty="0" err="1"/>
              <a:t>կամ</a:t>
            </a:r>
            <a:r>
              <a:rPr lang="en-US" sz="2200" i="1" dirty="0"/>
              <a:t> </a:t>
            </a:r>
            <a:r>
              <a:rPr lang="en-US" sz="2200" i="1" dirty="0" err="1"/>
              <a:t>հան­գույ­ցի</a:t>
            </a:r>
            <a:r>
              <a:rPr lang="en-US" sz="2200" i="1" dirty="0"/>
              <a:t> </a:t>
            </a:r>
            <a:r>
              <a:rPr lang="en-US" sz="2200" i="1" dirty="0" err="1"/>
              <a:t>անսարքությունները</a:t>
            </a:r>
            <a:r>
              <a:rPr lang="en-US" sz="2200" i="1" dirty="0"/>
              <a:t> և </a:t>
            </a:r>
            <a:r>
              <a:rPr lang="en-US" sz="2200" i="1" dirty="0" err="1"/>
              <a:t>բացահայտել</a:t>
            </a:r>
            <a:r>
              <a:rPr lang="en-US" sz="2200" i="1" dirty="0"/>
              <a:t> </a:t>
            </a:r>
            <a:r>
              <a:rPr lang="en-US" sz="2200" i="1" dirty="0" err="1"/>
              <a:t>պատճառները</a:t>
            </a:r>
            <a:r>
              <a:rPr lang="en-US" sz="2200" i="1" dirty="0"/>
              <a:t>,</a:t>
            </a:r>
            <a:endParaRPr lang="ru-RU" sz="2200" dirty="0"/>
          </a:p>
          <a:p>
            <a:pPr marL="0" indent="0">
              <a:buNone/>
            </a:pPr>
            <a:r>
              <a:rPr lang="en-US" sz="2200" b="1" i="1" dirty="0"/>
              <a:t>բ)</a:t>
            </a:r>
            <a:r>
              <a:rPr lang="en-US" sz="2200" i="1" dirty="0"/>
              <a:t> </a:t>
            </a:r>
            <a:r>
              <a:rPr lang="en-US" sz="2200" i="1" dirty="0" err="1"/>
              <a:t>ուսանողին</a:t>
            </a:r>
            <a:r>
              <a:rPr lang="en-US" sz="2200" i="1" dirty="0"/>
              <a:t> </a:t>
            </a:r>
            <a:r>
              <a:rPr lang="en-US" sz="2200" i="1" dirty="0" err="1"/>
              <a:t>կհանձնարարվի</a:t>
            </a:r>
            <a:r>
              <a:rPr lang="en-US" sz="2200" i="1" dirty="0"/>
              <a:t> </a:t>
            </a:r>
            <a:r>
              <a:rPr lang="en-US" sz="2200" i="1" dirty="0" err="1"/>
              <a:t>վերացնել</a:t>
            </a:r>
            <a:r>
              <a:rPr lang="en-US" sz="2200" i="1" dirty="0"/>
              <a:t> </a:t>
            </a:r>
            <a:r>
              <a:rPr lang="en-US" sz="2200" i="1" dirty="0" err="1"/>
              <a:t>փոխանցման</a:t>
            </a:r>
            <a:r>
              <a:rPr lang="en-US" sz="2200" i="1" dirty="0"/>
              <a:t> </a:t>
            </a:r>
            <a:r>
              <a:rPr lang="en-US" sz="2200" i="1" dirty="0" err="1"/>
              <a:t>տուփի</a:t>
            </a:r>
            <a:r>
              <a:rPr lang="en-US" sz="2200" i="1" dirty="0"/>
              <a:t> </a:t>
            </a:r>
            <a:r>
              <a:rPr lang="en-US" sz="2200" i="1" dirty="0" err="1"/>
              <a:t>ան­սար­քությունը</a:t>
            </a:r>
            <a:r>
              <a:rPr lang="en-US" sz="2200" i="1" dirty="0"/>
              <a:t>,</a:t>
            </a:r>
            <a:endParaRPr lang="ru-RU" sz="2200" dirty="0"/>
          </a:p>
          <a:p>
            <a:pPr marL="0" indent="0">
              <a:buNone/>
            </a:pPr>
            <a:r>
              <a:rPr lang="en-US" sz="2200" b="1" i="1" dirty="0"/>
              <a:t>գ)</a:t>
            </a:r>
            <a:r>
              <a:rPr lang="en-US" sz="2200" i="1" dirty="0"/>
              <a:t> </a:t>
            </a:r>
            <a:r>
              <a:rPr lang="en-US" sz="2200" i="1" dirty="0" err="1"/>
              <a:t>ուսանողին</a:t>
            </a:r>
            <a:r>
              <a:rPr lang="en-US" sz="2200" i="1" dirty="0"/>
              <a:t> </a:t>
            </a:r>
            <a:r>
              <a:rPr lang="en-US" sz="2200" i="1" dirty="0" err="1"/>
              <a:t>կհանձնարարվի</a:t>
            </a:r>
            <a:r>
              <a:rPr lang="en-US" sz="2200" i="1" dirty="0"/>
              <a:t> </a:t>
            </a:r>
            <a:r>
              <a:rPr lang="en-US" sz="2200" i="1" dirty="0" err="1"/>
              <a:t>ստուգել</a:t>
            </a:r>
            <a:r>
              <a:rPr lang="en-US" sz="2200" i="1" dirty="0"/>
              <a:t> </a:t>
            </a:r>
            <a:r>
              <a:rPr lang="en-US" sz="2200" i="1" dirty="0" err="1"/>
              <a:t>սարքավորման</a:t>
            </a:r>
            <a:r>
              <a:rPr lang="en-US" sz="2200" i="1" dirty="0"/>
              <a:t> </a:t>
            </a:r>
            <a:r>
              <a:rPr lang="en-US" sz="2200" i="1" dirty="0" err="1"/>
              <a:t>աշխա­տան­քը</a:t>
            </a:r>
            <a:r>
              <a:rPr lang="en-US" sz="2200" i="1" dirty="0"/>
              <a:t> </a:t>
            </a:r>
            <a:r>
              <a:rPr lang="en-US" sz="2200" i="1" dirty="0" err="1"/>
              <a:t>տարբեր</a:t>
            </a:r>
            <a:r>
              <a:rPr lang="en-US" sz="2200" i="1" dirty="0"/>
              <a:t> </a:t>
            </a:r>
            <a:r>
              <a:rPr lang="en-US" sz="2200" i="1" dirty="0" err="1"/>
              <a:t>ռեժիմներում</a:t>
            </a:r>
            <a:r>
              <a:rPr lang="en-US" sz="2200" i="1" dirty="0"/>
              <a:t>,</a:t>
            </a:r>
            <a:endParaRPr lang="ru-RU" sz="2200" dirty="0"/>
          </a:p>
          <a:p>
            <a:pPr marL="0" indent="0">
              <a:buNone/>
            </a:pPr>
            <a:r>
              <a:rPr lang="en-US" sz="2200" b="1" i="1" dirty="0"/>
              <a:t>դ)</a:t>
            </a:r>
            <a:r>
              <a:rPr lang="en-US" sz="2200" i="1" dirty="0"/>
              <a:t> </a:t>
            </a:r>
            <a:r>
              <a:rPr lang="en-US" sz="2200" i="1" dirty="0" err="1"/>
              <a:t>ուսանողին</a:t>
            </a:r>
            <a:r>
              <a:rPr lang="en-US" sz="2200" i="1" dirty="0"/>
              <a:t> </a:t>
            </a:r>
            <a:r>
              <a:rPr lang="en-US" sz="2200" i="1" dirty="0" err="1"/>
              <a:t>կհանձնարարվի</a:t>
            </a:r>
            <a:r>
              <a:rPr lang="en-US" sz="2200" i="1" dirty="0"/>
              <a:t> </a:t>
            </a:r>
            <a:r>
              <a:rPr lang="en-US" sz="2200" i="1" dirty="0" err="1"/>
              <a:t>տրված</a:t>
            </a:r>
            <a:r>
              <a:rPr lang="en-US" sz="2200" i="1" dirty="0"/>
              <a:t> </a:t>
            </a:r>
            <a:r>
              <a:rPr lang="en-US" sz="2200" i="1" dirty="0" err="1"/>
              <a:t>նախնական</a:t>
            </a:r>
            <a:r>
              <a:rPr lang="en-US" sz="2200" i="1" dirty="0"/>
              <a:t> </a:t>
            </a:r>
            <a:r>
              <a:rPr lang="en-US" sz="2200" i="1" dirty="0" err="1"/>
              <a:t>տվյալները</a:t>
            </a:r>
            <a:r>
              <a:rPr lang="en-US" sz="2200" i="1" dirty="0"/>
              <a:t> </a:t>
            </a:r>
            <a:r>
              <a:rPr lang="en-US" sz="2200" i="1" dirty="0" err="1"/>
              <a:t>ամ­փոփել</a:t>
            </a:r>
            <a:r>
              <a:rPr lang="en-US" sz="2200" i="1" dirty="0"/>
              <a:t> և </a:t>
            </a:r>
            <a:r>
              <a:rPr lang="en-US" sz="2200" i="1" dirty="0" err="1"/>
              <a:t>լրացնել</a:t>
            </a:r>
            <a:r>
              <a:rPr lang="en-US" sz="2200" i="1" dirty="0"/>
              <a:t> </a:t>
            </a:r>
            <a:r>
              <a:rPr lang="en-US" sz="2200" i="1" dirty="0" err="1"/>
              <a:t>փաստաթուղթը</a:t>
            </a:r>
            <a:r>
              <a:rPr lang="en-US" sz="2200" i="1" dirty="0"/>
              <a:t>,</a:t>
            </a:r>
            <a:endParaRPr lang="ru-RU" sz="2200" dirty="0"/>
          </a:p>
          <a:p>
            <a:pPr marL="0" indent="0">
              <a:buNone/>
            </a:pPr>
            <a:r>
              <a:rPr lang="en-US" sz="2200" b="1" i="1" dirty="0"/>
              <a:t>ե)</a:t>
            </a:r>
            <a:r>
              <a:rPr lang="en-US" sz="2200" i="1" dirty="0"/>
              <a:t> </a:t>
            </a:r>
            <a:r>
              <a:rPr lang="en-US" sz="2200" i="1" dirty="0" err="1"/>
              <a:t>ուսանողին</a:t>
            </a:r>
            <a:r>
              <a:rPr lang="en-US" sz="2200" i="1" dirty="0"/>
              <a:t> </a:t>
            </a:r>
            <a:r>
              <a:rPr lang="en-US" sz="2200" i="1" dirty="0" err="1"/>
              <a:t>կհանձնարարվի</a:t>
            </a:r>
            <a:r>
              <a:rPr lang="en-US" sz="2200" i="1" dirty="0"/>
              <a:t> </a:t>
            </a:r>
            <a:r>
              <a:rPr lang="en-US" sz="2200" i="1" dirty="0" err="1"/>
              <a:t>հաշվել</a:t>
            </a:r>
            <a:r>
              <a:rPr lang="en-US" sz="2200" i="1" dirty="0"/>
              <a:t> </a:t>
            </a:r>
            <a:r>
              <a:rPr lang="en-US" sz="2200" i="1" dirty="0" err="1"/>
              <a:t>աշխատանքի</a:t>
            </a:r>
            <a:r>
              <a:rPr lang="en-US" sz="2200" i="1" dirty="0"/>
              <a:t> </a:t>
            </a:r>
            <a:r>
              <a:rPr lang="en-US" sz="2200" i="1" dirty="0" err="1"/>
              <a:t>համար</a:t>
            </a:r>
            <a:r>
              <a:rPr lang="en-US" sz="2200" i="1" dirty="0"/>
              <a:t> </a:t>
            </a:r>
            <a:r>
              <a:rPr lang="en-US" sz="2200" i="1" dirty="0" err="1"/>
              <a:t>ան­հրա­ժեշտ</a:t>
            </a:r>
            <a:r>
              <a:rPr lang="en-US" sz="2200" i="1" dirty="0"/>
              <a:t> </a:t>
            </a:r>
            <a:r>
              <a:rPr lang="en-US" sz="2200" i="1" dirty="0" err="1"/>
              <a:t>նյութերը</a:t>
            </a:r>
            <a:r>
              <a:rPr lang="en-US" sz="2200" i="1" dirty="0"/>
              <a:t> և </a:t>
            </a:r>
            <a:r>
              <a:rPr lang="en-US" sz="2200" i="1" dirty="0" err="1"/>
              <a:t>կազմել</a:t>
            </a:r>
            <a:r>
              <a:rPr lang="en-US" sz="2200" i="1" dirty="0"/>
              <a:t> </a:t>
            </a:r>
            <a:r>
              <a:rPr lang="en-US" sz="2200" i="1" dirty="0" err="1" smtClean="0"/>
              <a:t>պահանջագիր</a:t>
            </a:r>
            <a:r>
              <a:rPr lang="en-US" sz="2200" i="1" dirty="0" smtClean="0"/>
              <a:t>,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b="1" i="1" dirty="0" smtClean="0"/>
              <a:t>զ</a:t>
            </a:r>
            <a:r>
              <a:rPr lang="en-US" sz="2200" b="1" i="1" dirty="0"/>
              <a:t>)</a:t>
            </a:r>
            <a:r>
              <a:rPr lang="en-US" sz="2200" i="1" dirty="0"/>
              <a:t> </a:t>
            </a:r>
            <a:r>
              <a:rPr lang="en-US" sz="2200" i="1" dirty="0" err="1"/>
              <a:t>ուսանողին</a:t>
            </a:r>
            <a:r>
              <a:rPr lang="en-US" sz="2200" i="1" dirty="0"/>
              <a:t> </a:t>
            </a:r>
            <a:r>
              <a:rPr lang="en-US" sz="2200" i="1" dirty="0" err="1"/>
              <a:t>կհանձնարարվի</a:t>
            </a:r>
            <a:r>
              <a:rPr lang="en-US" sz="2200" i="1" dirty="0"/>
              <a:t> </a:t>
            </a:r>
            <a:r>
              <a:rPr lang="en-US" sz="2200" i="1" dirty="0" err="1"/>
              <a:t>կազմել</a:t>
            </a:r>
            <a:r>
              <a:rPr lang="en-US" sz="2200" i="1" dirty="0"/>
              <a:t> </a:t>
            </a:r>
            <a:r>
              <a:rPr lang="en-US" sz="2200" i="1" dirty="0" err="1"/>
              <a:t>հաշվետվություն</a:t>
            </a:r>
            <a:r>
              <a:rPr lang="en-US" sz="2200" i="1" dirty="0"/>
              <a:t> </a:t>
            </a:r>
            <a:r>
              <a:rPr lang="en-US" sz="2200" i="1" dirty="0" err="1"/>
              <a:t>նյութերի</a:t>
            </a:r>
            <a:r>
              <a:rPr lang="en-US" sz="2200" i="1" dirty="0"/>
              <a:t> </a:t>
            </a:r>
            <a:r>
              <a:rPr lang="en-US" sz="2200" i="1" dirty="0" err="1"/>
              <a:t>օգտագործման</a:t>
            </a:r>
            <a:r>
              <a:rPr lang="en-US" sz="2200" i="1" dirty="0"/>
              <a:t> </a:t>
            </a:r>
            <a:r>
              <a:rPr lang="en-US" sz="2200" i="1" dirty="0" err="1"/>
              <a:t>վերաբերյալ</a:t>
            </a:r>
            <a:r>
              <a:rPr lang="en-US" sz="2200" i="1" dirty="0"/>
              <a:t>:</a:t>
            </a:r>
            <a:endParaRPr lang="ru-RU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Գնահատման</a:t>
            </a:r>
            <a:r>
              <a:rPr lang="en-US" sz="3600" dirty="0" smtClean="0"/>
              <a:t> </a:t>
            </a:r>
            <a:r>
              <a:rPr lang="en-US" sz="3600" dirty="0" err="1" smtClean="0"/>
              <a:t>միջոցների</a:t>
            </a:r>
            <a:r>
              <a:rPr lang="en-US" sz="3600" dirty="0" smtClean="0"/>
              <a:t> </a:t>
            </a:r>
            <a:r>
              <a:rPr lang="en-US" sz="3600" dirty="0" err="1" smtClean="0"/>
              <a:t>մի</a:t>
            </a:r>
            <a:r>
              <a:rPr lang="en-US" sz="3600" dirty="0" smtClean="0"/>
              <a:t> </a:t>
            </a:r>
            <a:r>
              <a:rPr lang="en-US" sz="3600" dirty="0" err="1" smtClean="0"/>
              <a:t>քանի</a:t>
            </a:r>
            <a:r>
              <a:rPr lang="en-US" sz="3600" dirty="0" smtClean="0"/>
              <a:t> </a:t>
            </a:r>
            <a:r>
              <a:rPr lang="en-US" sz="3600" dirty="0" err="1" smtClean="0"/>
              <a:t>տարբերակներ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4227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/>
          </a:bodyPr>
          <a:lstStyle/>
          <a:p>
            <a:r>
              <a:rPr lang="en-US" dirty="0" err="1" smtClean="0"/>
              <a:t>Գնահատ­ման</a:t>
            </a:r>
            <a:r>
              <a:rPr lang="en-US" dirty="0" smtClean="0"/>
              <a:t> </a:t>
            </a:r>
            <a:r>
              <a:rPr lang="en-US" dirty="0" err="1"/>
              <a:t>տվյալ</a:t>
            </a:r>
            <a:r>
              <a:rPr lang="en-US" dirty="0"/>
              <a:t> </a:t>
            </a:r>
            <a:r>
              <a:rPr lang="en-US" dirty="0" err="1"/>
              <a:t>միջոցով</a:t>
            </a:r>
            <a:r>
              <a:rPr lang="en-US" dirty="0"/>
              <a:t> </a:t>
            </a:r>
            <a:r>
              <a:rPr lang="en-US" dirty="0" err="1"/>
              <a:t>նախա­տես­ված</a:t>
            </a:r>
            <a:r>
              <a:rPr lang="en-US" dirty="0"/>
              <a:t> </a:t>
            </a:r>
            <a:r>
              <a:rPr lang="en-US" dirty="0" err="1"/>
              <a:t>առաջադրանքի</a:t>
            </a:r>
            <a:r>
              <a:rPr lang="en-US" dirty="0"/>
              <a:t> </a:t>
            </a:r>
            <a:r>
              <a:rPr lang="en-US" dirty="0" err="1"/>
              <a:t>ինչպիսի</a:t>
            </a:r>
            <a:r>
              <a:rPr lang="en-US" dirty="0"/>
              <a:t> </a:t>
            </a:r>
            <a:r>
              <a:rPr lang="en-US" dirty="0" err="1"/>
              <a:t>կամ</a:t>
            </a:r>
            <a:r>
              <a:rPr lang="en-US" dirty="0"/>
              <a:t> </a:t>
            </a:r>
            <a:r>
              <a:rPr lang="en-US" dirty="0" err="1" smtClean="0"/>
              <a:t>կատարման</a:t>
            </a:r>
            <a:r>
              <a:rPr lang="en-US" dirty="0" smtClean="0"/>
              <a:t> </a:t>
            </a:r>
            <a:r>
              <a:rPr lang="en-US" dirty="0" err="1"/>
              <a:t>դեպքում</a:t>
            </a:r>
            <a:r>
              <a:rPr lang="en-US" dirty="0"/>
              <a:t> է </a:t>
            </a:r>
            <a:r>
              <a:rPr lang="en-US" dirty="0" err="1"/>
              <a:t>արդյունքը</a:t>
            </a:r>
            <a:r>
              <a:rPr lang="en-US" dirty="0"/>
              <a:t> </a:t>
            </a:r>
            <a:r>
              <a:rPr lang="en-US" dirty="0" err="1"/>
              <a:t>համարվելու</a:t>
            </a:r>
            <a:r>
              <a:rPr lang="en-US" dirty="0"/>
              <a:t> </a:t>
            </a:r>
            <a:r>
              <a:rPr lang="en-US" dirty="0" err="1"/>
              <a:t>դրա­կան</a:t>
            </a:r>
            <a:r>
              <a:rPr lang="en-US" dirty="0" smtClean="0"/>
              <a:t>:</a:t>
            </a:r>
            <a:endParaRPr lang="ru-RU" dirty="0" smtClean="0"/>
          </a:p>
          <a:p>
            <a:endParaRPr lang="ru-RU" dirty="0"/>
          </a:p>
          <a:p>
            <a:r>
              <a:rPr lang="en-US" dirty="0" err="1"/>
              <a:t>Ուսանողը</a:t>
            </a:r>
            <a:r>
              <a:rPr lang="en-US" dirty="0"/>
              <a:t> </a:t>
            </a:r>
            <a:r>
              <a:rPr lang="en-US" dirty="0" err="1"/>
              <a:t>յուրաքանչյուր</a:t>
            </a:r>
            <a:r>
              <a:rPr lang="en-US" dirty="0"/>
              <a:t> </a:t>
            </a:r>
            <a:r>
              <a:rPr lang="en-US" dirty="0" err="1"/>
              <a:t>ու­սում­նառության</a:t>
            </a:r>
            <a:r>
              <a:rPr lang="en-US" dirty="0"/>
              <a:t> </a:t>
            </a:r>
            <a:r>
              <a:rPr lang="en-US" dirty="0" err="1"/>
              <a:t>արդյունքի</a:t>
            </a:r>
            <a:r>
              <a:rPr lang="en-US" dirty="0"/>
              <a:t> </a:t>
            </a:r>
            <a:r>
              <a:rPr lang="en-US" dirty="0" err="1"/>
              <a:t>ուսում­նա­ռությունը</a:t>
            </a:r>
            <a:r>
              <a:rPr lang="en-US" dirty="0"/>
              <a:t> </a:t>
            </a:r>
            <a:r>
              <a:rPr lang="en-US" dirty="0" err="1"/>
              <a:t>սկսելիս</a:t>
            </a:r>
            <a:r>
              <a:rPr lang="en-US" dirty="0"/>
              <a:t> </a:t>
            </a:r>
            <a:r>
              <a:rPr lang="en-US" dirty="0" err="1"/>
              <a:t>պետք</a:t>
            </a:r>
            <a:r>
              <a:rPr lang="en-US" dirty="0"/>
              <a:t> է </a:t>
            </a:r>
            <a:r>
              <a:rPr lang="en-US" dirty="0" err="1"/>
              <a:t>տեղե­կացված</a:t>
            </a:r>
            <a:r>
              <a:rPr lang="en-US" dirty="0"/>
              <a:t> </a:t>
            </a:r>
            <a:r>
              <a:rPr lang="en-US" dirty="0" err="1"/>
              <a:t>լինի</a:t>
            </a:r>
            <a:r>
              <a:rPr lang="en-US" dirty="0"/>
              <a:t>, </a:t>
            </a:r>
            <a:r>
              <a:rPr lang="en-US" dirty="0" err="1"/>
              <a:t>թե</a:t>
            </a:r>
            <a:r>
              <a:rPr lang="en-US" dirty="0"/>
              <a:t> </a:t>
            </a:r>
            <a:r>
              <a:rPr lang="en-US" dirty="0" err="1"/>
              <a:t>ինչ</a:t>
            </a:r>
            <a:r>
              <a:rPr lang="en-US" dirty="0"/>
              <a:t> </a:t>
            </a:r>
            <a:r>
              <a:rPr lang="en-US" dirty="0" err="1"/>
              <a:t>միջոցով</a:t>
            </a:r>
            <a:r>
              <a:rPr lang="en-US" dirty="0"/>
              <a:t> է </a:t>
            </a:r>
            <a:r>
              <a:rPr lang="en-US" dirty="0" err="1"/>
              <a:t>ինքը</a:t>
            </a:r>
            <a:r>
              <a:rPr lang="en-US" dirty="0"/>
              <a:t> </a:t>
            </a:r>
            <a:r>
              <a:rPr lang="en-US" dirty="0" err="1"/>
              <a:t>գնահատվելու</a:t>
            </a:r>
            <a:r>
              <a:rPr lang="en-US" dirty="0"/>
              <a:t> և </a:t>
            </a:r>
            <a:r>
              <a:rPr lang="en-US" dirty="0" err="1"/>
              <a:t>երբ</a:t>
            </a:r>
            <a:r>
              <a:rPr lang="en-US" dirty="0"/>
              <a:t> է </a:t>
            </a:r>
            <a:r>
              <a:rPr lang="en-US" dirty="0" err="1"/>
              <a:t>իր</a:t>
            </a:r>
            <a:r>
              <a:rPr lang="en-US" dirty="0"/>
              <a:t> </a:t>
            </a:r>
            <a:r>
              <a:rPr lang="en-US" dirty="0" err="1"/>
              <a:t>ցու­ցաբերած</a:t>
            </a:r>
            <a:r>
              <a:rPr lang="en-US" dirty="0"/>
              <a:t> </a:t>
            </a:r>
            <a:r>
              <a:rPr lang="en-US" dirty="0" err="1"/>
              <a:t>արդյունքը</a:t>
            </a:r>
            <a:r>
              <a:rPr lang="en-US" dirty="0"/>
              <a:t> </a:t>
            </a:r>
            <a:r>
              <a:rPr lang="en-US" dirty="0" err="1"/>
              <a:t>համար­վելու</a:t>
            </a:r>
            <a:r>
              <a:rPr lang="en-US" dirty="0"/>
              <a:t> </a:t>
            </a:r>
            <a:r>
              <a:rPr lang="en-US" dirty="0" err="1"/>
              <a:t>դրական</a:t>
            </a:r>
            <a:r>
              <a:rPr lang="en-US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590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Մոդուլային</a:t>
            </a:r>
            <a:r>
              <a:rPr lang="en-US" b="1" dirty="0" smtClean="0"/>
              <a:t> </a:t>
            </a:r>
            <a:r>
              <a:rPr lang="en-US" b="1" dirty="0" err="1"/>
              <a:t>ուսումնական</a:t>
            </a:r>
            <a:r>
              <a:rPr lang="en-US" b="1" dirty="0"/>
              <a:t> </a:t>
            </a:r>
            <a:r>
              <a:rPr lang="en-US" b="1" dirty="0" err="1"/>
              <a:t>ծրա­գրերում</a:t>
            </a:r>
            <a:r>
              <a:rPr lang="en-US" b="1" dirty="0"/>
              <a:t> </a:t>
            </a:r>
            <a:r>
              <a:rPr lang="en-US" b="1" dirty="0" err="1"/>
              <a:t>նույն</a:t>
            </a:r>
            <a:r>
              <a:rPr lang="en-US" b="1" dirty="0"/>
              <a:t> </a:t>
            </a:r>
            <a:r>
              <a:rPr lang="en-US" b="1" dirty="0" err="1"/>
              <a:t>ուսումնա­ռու­թյան</a:t>
            </a:r>
            <a:r>
              <a:rPr lang="en-US" b="1" dirty="0"/>
              <a:t> </a:t>
            </a:r>
            <a:r>
              <a:rPr lang="en-US" b="1" dirty="0" err="1"/>
              <a:t>արդ­յունքի</a:t>
            </a:r>
            <a:r>
              <a:rPr lang="en-US" b="1" dirty="0"/>
              <a:t> </a:t>
            </a:r>
            <a:r>
              <a:rPr lang="en-US" b="1" dirty="0" err="1"/>
              <a:t>ուսուցման</a:t>
            </a:r>
            <a:r>
              <a:rPr lang="en-US" b="1" dirty="0"/>
              <a:t> </a:t>
            </a:r>
            <a:r>
              <a:rPr lang="en-US" b="1" dirty="0" err="1"/>
              <a:t>ծրագրում</a:t>
            </a:r>
            <a:r>
              <a:rPr lang="en-US" b="1" dirty="0"/>
              <a:t> </a:t>
            </a:r>
            <a:r>
              <a:rPr lang="en-US" b="1" dirty="0" err="1"/>
              <a:t>ներառվում</a:t>
            </a:r>
            <a:r>
              <a:rPr lang="en-US" b="1" dirty="0"/>
              <a:t> </a:t>
            </a:r>
            <a:r>
              <a:rPr lang="en-US" b="1" dirty="0" err="1"/>
              <a:t>են</a:t>
            </a:r>
            <a:r>
              <a:rPr lang="en-US" b="1" dirty="0"/>
              <a:t> </a:t>
            </a:r>
            <a:r>
              <a:rPr lang="en-US" b="1" dirty="0" err="1"/>
              <a:t>տարբեր</a:t>
            </a:r>
            <a:r>
              <a:rPr lang="en-US" b="1" dirty="0"/>
              <a:t> </a:t>
            </a:r>
            <a:r>
              <a:rPr lang="en-US" b="1" dirty="0" err="1"/>
              <a:t>առար­կա­ներին</a:t>
            </a:r>
            <a:r>
              <a:rPr lang="en-US" b="1" dirty="0"/>
              <a:t> </a:t>
            </a:r>
            <a:r>
              <a:rPr lang="en-US" b="1" dirty="0" err="1"/>
              <a:t>վերաբերող</a:t>
            </a:r>
            <a:r>
              <a:rPr lang="en-US" b="1" dirty="0"/>
              <a:t> </a:t>
            </a:r>
            <a:r>
              <a:rPr lang="en-US" b="1" dirty="0" err="1"/>
              <a:t>նյութեր</a:t>
            </a:r>
            <a:r>
              <a:rPr lang="en-US" b="1" dirty="0"/>
              <a:t>:</a:t>
            </a:r>
            <a:endParaRPr lang="ru-RU" dirty="0"/>
          </a:p>
          <a:p>
            <a:r>
              <a:rPr lang="en-US" sz="2400" i="1" dirty="0"/>
              <a:t>«</a:t>
            </a:r>
            <a:r>
              <a:rPr lang="en-US" sz="2400" i="1" dirty="0" err="1"/>
              <a:t>Դերձակ-մոդելավորող</a:t>
            </a:r>
            <a:r>
              <a:rPr lang="en-US" sz="2400" i="1" dirty="0"/>
              <a:t>» </a:t>
            </a:r>
            <a:endParaRPr lang="en-US" sz="2400" i="1" dirty="0" smtClean="0"/>
          </a:p>
          <a:p>
            <a:r>
              <a:rPr lang="en-US" sz="2400" i="1" dirty="0" err="1" smtClean="0"/>
              <a:t>Հա­գուս­տի</a:t>
            </a:r>
            <a:r>
              <a:rPr lang="en-US" sz="2400" i="1" dirty="0" smtClean="0"/>
              <a:t> </a:t>
            </a:r>
            <a:r>
              <a:rPr lang="en-US" sz="2400" i="1" dirty="0" err="1"/>
              <a:t>էսքիզավորման</a:t>
            </a:r>
            <a:r>
              <a:rPr lang="en-US" sz="2400" i="1" dirty="0"/>
              <a:t>, </a:t>
            </a:r>
            <a:r>
              <a:rPr lang="en-US" sz="2400" i="1" dirty="0" err="1"/>
              <a:t>նախագծման</a:t>
            </a:r>
            <a:r>
              <a:rPr lang="en-US" sz="2400" i="1" dirty="0"/>
              <a:t>, </a:t>
            </a:r>
            <a:r>
              <a:rPr lang="en-US" sz="2400" i="1" dirty="0" err="1"/>
              <a:t>գործվածքի</a:t>
            </a:r>
            <a:r>
              <a:rPr lang="en-US" sz="2400" i="1" dirty="0"/>
              <a:t> </a:t>
            </a:r>
            <a:r>
              <a:rPr lang="en-US" sz="2400" i="1" dirty="0" err="1"/>
              <a:t>ձևման</a:t>
            </a:r>
            <a:r>
              <a:rPr lang="en-US" sz="2400" i="1" dirty="0"/>
              <a:t> և </a:t>
            </a:r>
            <a:r>
              <a:rPr lang="en-US" sz="2400" i="1" dirty="0" err="1"/>
              <a:t>մեքենայով</a:t>
            </a:r>
            <a:r>
              <a:rPr lang="en-US" sz="2400" i="1" dirty="0"/>
              <a:t> </a:t>
            </a:r>
            <a:r>
              <a:rPr lang="en-US" sz="2400" i="1" dirty="0" err="1"/>
              <a:t>կարման</a:t>
            </a:r>
            <a:r>
              <a:rPr lang="en-US" sz="2400" i="1" dirty="0"/>
              <a:t> </a:t>
            </a:r>
            <a:r>
              <a:rPr lang="en-US" sz="2400" i="1" dirty="0" err="1"/>
              <a:t>հմտություններ</a:t>
            </a:r>
            <a:r>
              <a:rPr lang="en-US" sz="2400" i="1" dirty="0"/>
              <a:t>: </a:t>
            </a:r>
            <a:r>
              <a:rPr lang="en-US" sz="2400" i="1" dirty="0" err="1"/>
              <a:t>Կանացի</a:t>
            </a:r>
            <a:r>
              <a:rPr lang="en-US" sz="2400" i="1" dirty="0"/>
              <a:t> </a:t>
            </a:r>
            <a:r>
              <a:rPr lang="en-US" sz="2400" i="1" dirty="0" err="1" smtClean="0"/>
              <a:t>կի­սաշրջազգեստ</a:t>
            </a:r>
            <a:endParaRPr lang="en-US" sz="2400" i="1" dirty="0" smtClean="0"/>
          </a:p>
          <a:p>
            <a:r>
              <a:rPr lang="en-US" sz="2400" i="1" dirty="0" err="1" smtClean="0"/>
              <a:t>ար­դյունքներից</a:t>
            </a:r>
            <a:r>
              <a:rPr lang="en-US" sz="2400" i="1" dirty="0" smtClean="0"/>
              <a:t> «</a:t>
            </a:r>
            <a:r>
              <a:rPr lang="en-US" sz="2400" i="1" dirty="0" err="1" smtClean="0"/>
              <a:t>Ըստ</a:t>
            </a:r>
            <a:r>
              <a:rPr lang="en-US" sz="2400" i="1" dirty="0" smtClean="0"/>
              <a:t> </a:t>
            </a:r>
            <a:r>
              <a:rPr lang="en-US" sz="2400" i="1" dirty="0" err="1"/>
              <a:t>առաջադրանքի</a:t>
            </a:r>
            <a:r>
              <a:rPr lang="en-US" sz="2400" i="1" dirty="0"/>
              <a:t> </a:t>
            </a:r>
            <a:r>
              <a:rPr lang="en-US" sz="2400" i="1" dirty="0" err="1"/>
              <a:t>կատարել</a:t>
            </a:r>
            <a:r>
              <a:rPr lang="en-US" sz="2400" i="1" dirty="0"/>
              <a:t> </a:t>
            </a:r>
            <a:r>
              <a:rPr lang="en-US" sz="2400" i="1" dirty="0" err="1"/>
              <a:t>կանա­ցի</a:t>
            </a:r>
            <a:r>
              <a:rPr lang="en-US" sz="2400" i="1" dirty="0"/>
              <a:t> </a:t>
            </a:r>
            <a:r>
              <a:rPr lang="en-US" sz="2400" i="1" dirty="0" err="1"/>
              <a:t>կիսաշրջազգեստի</a:t>
            </a:r>
            <a:r>
              <a:rPr lang="en-US" sz="2400" i="1" dirty="0"/>
              <a:t> </a:t>
            </a:r>
            <a:r>
              <a:rPr lang="en-US" sz="2400" i="1" dirty="0" err="1"/>
              <a:t>էսքիզ</a:t>
            </a:r>
            <a:r>
              <a:rPr lang="en-US" sz="2400" i="1" dirty="0"/>
              <a:t> և </a:t>
            </a:r>
            <a:r>
              <a:rPr lang="en-US" sz="2400" i="1" dirty="0" err="1"/>
              <a:t>հիմնավորել</a:t>
            </a:r>
            <a:r>
              <a:rPr lang="en-US" sz="2400" i="1" dirty="0"/>
              <a:t> </a:t>
            </a:r>
            <a:r>
              <a:rPr lang="en-US" sz="2400" i="1" dirty="0" err="1"/>
              <a:t>այն</a:t>
            </a:r>
            <a:r>
              <a:rPr lang="en-US" sz="2400" i="1" dirty="0"/>
              <a:t>»: </a:t>
            </a:r>
            <a:endParaRPr lang="en-US" sz="2400" i="1" dirty="0" smtClean="0"/>
          </a:p>
          <a:p>
            <a:r>
              <a:rPr lang="en-US" sz="2400" i="1" dirty="0" err="1" smtClean="0"/>
              <a:t>ծրագիրը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պարտադիր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պետք</a:t>
            </a:r>
            <a:r>
              <a:rPr lang="en-US" sz="2400" i="1" dirty="0" smtClean="0"/>
              <a:t> է </a:t>
            </a:r>
            <a:r>
              <a:rPr lang="en-US" sz="2400" i="1" dirty="0" err="1" smtClean="0"/>
              <a:t>ներառի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հետևյալ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առարկա­ների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ծրագրերից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համապատասխան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մասեր</a:t>
            </a:r>
            <a:endParaRPr lang="ru-RU" sz="2400" dirty="0" smtClean="0"/>
          </a:p>
          <a:p>
            <a:r>
              <a:rPr lang="en-US" sz="2400" dirty="0" smtClean="0"/>
              <a:t>- </a:t>
            </a:r>
            <a:r>
              <a:rPr lang="en-US" sz="2400" i="1" dirty="0" err="1" smtClean="0"/>
              <a:t>նկարչություն</a:t>
            </a:r>
            <a:r>
              <a:rPr lang="en-US" sz="2400" i="1" dirty="0" smtClean="0"/>
              <a:t> և </a:t>
            </a:r>
            <a:r>
              <a:rPr lang="en-US" sz="2400" i="1" dirty="0" err="1" smtClean="0"/>
              <a:t>գրաֆիկա</a:t>
            </a:r>
            <a:r>
              <a:rPr lang="en-US" sz="2400" i="1" dirty="0" smtClean="0"/>
              <a:t>,</a:t>
            </a:r>
            <a:endParaRPr lang="ru-RU" sz="2400" dirty="0" smtClean="0"/>
          </a:p>
          <a:p>
            <a:r>
              <a:rPr lang="en-US" sz="2400" dirty="0" smtClean="0"/>
              <a:t>- </a:t>
            </a:r>
            <a:r>
              <a:rPr lang="en-US" sz="2400" i="1" dirty="0" err="1"/>
              <a:t>հագուստի</a:t>
            </a:r>
            <a:r>
              <a:rPr lang="en-US" sz="2400" i="1" dirty="0"/>
              <a:t> </a:t>
            </a:r>
            <a:r>
              <a:rPr lang="en-US" sz="2400" i="1" dirty="0" err="1"/>
              <a:t>մոդելավորում</a:t>
            </a:r>
            <a:r>
              <a:rPr lang="en-US" sz="2400" i="1" dirty="0"/>
              <a:t>,</a:t>
            </a:r>
            <a:endParaRPr lang="ru-RU" sz="2400" dirty="0"/>
          </a:p>
          <a:p>
            <a:r>
              <a:rPr lang="en-US" sz="2400" dirty="0"/>
              <a:t>- </a:t>
            </a:r>
            <a:r>
              <a:rPr lang="en-US" sz="2400" i="1" dirty="0" err="1"/>
              <a:t>նյութագիտություն</a:t>
            </a:r>
            <a:r>
              <a:rPr lang="en-US" sz="2400" i="1" dirty="0"/>
              <a:t>,</a:t>
            </a:r>
            <a:endParaRPr lang="ru-RU" sz="2400" dirty="0"/>
          </a:p>
          <a:p>
            <a:r>
              <a:rPr lang="en-US" sz="2400" dirty="0"/>
              <a:t>- </a:t>
            </a:r>
            <a:r>
              <a:rPr lang="en-US" sz="2400" i="1" dirty="0" err="1"/>
              <a:t>հագուստի</a:t>
            </a:r>
            <a:r>
              <a:rPr lang="en-US" sz="2400" i="1" dirty="0"/>
              <a:t> </a:t>
            </a:r>
            <a:r>
              <a:rPr lang="en-US" sz="2400" i="1" dirty="0" err="1"/>
              <a:t>նախագծում</a:t>
            </a:r>
            <a:r>
              <a:rPr lang="en-US" sz="2400" i="1" dirty="0"/>
              <a:t>,</a:t>
            </a:r>
            <a:endParaRPr lang="ru-RU" sz="2400" dirty="0"/>
          </a:p>
          <a:p>
            <a:r>
              <a:rPr lang="en-US" sz="2400" dirty="0"/>
              <a:t>- </a:t>
            </a:r>
            <a:r>
              <a:rPr lang="en-US" sz="2400" i="1" dirty="0" err="1"/>
              <a:t>տեխնոլոգիա</a:t>
            </a:r>
            <a:r>
              <a:rPr lang="en-US" sz="2400" i="1" dirty="0"/>
              <a:t>:</a:t>
            </a:r>
            <a:endParaRPr lang="ru-RU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Առարկայական</a:t>
            </a:r>
            <a:r>
              <a:rPr lang="en-US" sz="3200" dirty="0" smtClean="0"/>
              <a:t> </a:t>
            </a:r>
            <a:r>
              <a:rPr lang="en-US" sz="3200" dirty="0"/>
              <a:t>և </a:t>
            </a:r>
            <a:r>
              <a:rPr lang="en-US" sz="3200" dirty="0" err="1"/>
              <a:t>մոդուլային</a:t>
            </a:r>
            <a:r>
              <a:rPr lang="en-US" sz="3200" dirty="0"/>
              <a:t> </a:t>
            </a:r>
            <a:r>
              <a:rPr lang="en-US" sz="3200" dirty="0" err="1" smtClean="0"/>
              <a:t>ծրագրեր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4260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8840"/>
            <a:ext cx="8892480" cy="4018451"/>
          </a:xfrm>
        </p:spPr>
        <p:txBody>
          <a:bodyPr/>
          <a:lstStyle/>
          <a:p>
            <a:pPr marL="109728" lvl="0" indent="0">
              <a:buNone/>
            </a:pPr>
            <a:r>
              <a:rPr lang="ru-RU" dirty="0" smtClean="0"/>
              <a:t>Ո՞րը կարող է լինել այդ որակի իսկական ապացույցը</a:t>
            </a:r>
          </a:p>
          <a:p>
            <a:pPr marL="109728" lvl="0" indent="0">
              <a:buNone/>
            </a:pPr>
            <a:endParaRPr lang="ru-RU" dirty="0" smtClean="0"/>
          </a:p>
          <a:p>
            <a:pPr marL="109728" lvl="0" indent="0">
              <a:buNone/>
            </a:pPr>
            <a:r>
              <a:rPr lang="ru-RU" dirty="0" smtClean="0"/>
              <a:t>Սովորողը պետք է կարողանա</a:t>
            </a:r>
            <a:endParaRPr lang="ru-RU" dirty="0" smtClean="0"/>
          </a:p>
          <a:p>
            <a:pPr lvl="0"/>
            <a:r>
              <a:rPr lang="en-US" dirty="0" err="1" smtClean="0"/>
              <a:t>գիտելիքները</a:t>
            </a:r>
            <a:r>
              <a:rPr lang="en-US" dirty="0" smtClean="0"/>
              <a:t> </a:t>
            </a:r>
            <a:r>
              <a:rPr lang="en-US" dirty="0" err="1"/>
              <a:t>ցուցադրել</a:t>
            </a:r>
            <a:r>
              <a:rPr lang="en-US" dirty="0"/>
              <a:t>, </a:t>
            </a:r>
            <a:endParaRPr lang="ru-RU" dirty="0"/>
          </a:p>
          <a:p>
            <a:pPr lvl="0"/>
            <a:r>
              <a:rPr lang="en-US" dirty="0" err="1" smtClean="0"/>
              <a:t>ուսումը</a:t>
            </a:r>
            <a:r>
              <a:rPr lang="en-US" dirty="0" smtClean="0"/>
              <a:t> </a:t>
            </a:r>
            <a:r>
              <a:rPr lang="en-US" dirty="0" err="1"/>
              <a:t>շարունակել</a:t>
            </a:r>
            <a:r>
              <a:rPr lang="en-US" dirty="0"/>
              <a:t>,</a:t>
            </a:r>
            <a:endParaRPr lang="ru-RU" dirty="0"/>
          </a:p>
          <a:p>
            <a:pPr lvl="0"/>
            <a:r>
              <a:rPr lang="en-US" dirty="0" err="1"/>
              <a:t>լավ</a:t>
            </a:r>
            <a:r>
              <a:rPr lang="en-US" dirty="0"/>
              <a:t> </a:t>
            </a:r>
            <a:r>
              <a:rPr lang="en-US" dirty="0" err="1" smtClean="0"/>
              <a:t>աշխատել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3541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b="1" dirty="0" smtClean="0"/>
              <a:t>Մ</a:t>
            </a:r>
            <a:r>
              <a:rPr lang="en-US" sz="3600" b="1" dirty="0" err="1" smtClean="0"/>
              <a:t>ասնա­գի­տական</a:t>
            </a:r>
            <a:r>
              <a:rPr lang="en-US" sz="3600" b="1" dirty="0" smtClean="0"/>
              <a:t> </a:t>
            </a:r>
            <a:r>
              <a:rPr lang="en-US" sz="3600" b="1" dirty="0" err="1"/>
              <a:t>կրթության</a:t>
            </a:r>
            <a:r>
              <a:rPr lang="en-US" sz="3600" b="1" dirty="0"/>
              <a:t> </a:t>
            </a:r>
            <a:r>
              <a:rPr lang="en-US" sz="3600" b="1" dirty="0" err="1" smtClean="0"/>
              <a:t>որակ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50330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481053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err="1" smtClean="0"/>
              <a:t>մոդուլի</a:t>
            </a:r>
            <a:r>
              <a:rPr lang="en-US" dirty="0" smtClean="0"/>
              <a:t> </a:t>
            </a:r>
            <a:r>
              <a:rPr lang="en-US" dirty="0" err="1"/>
              <a:t>յուրաքանչյուր</a:t>
            </a:r>
            <a:r>
              <a:rPr lang="en-US" dirty="0"/>
              <a:t> </a:t>
            </a:r>
            <a:r>
              <a:rPr lang="en-US" dirty="0" err="1"/>
              <a:t>ար­դյունքով</a:t>
            </a:r>
            <a:r>
              <a:rPr lang="en-US" dirty="0"/>
              <a:t> </a:t>
            </a:r>
            <a:r>
              <a:rPr lang="en-US" dirty="0" err="1"/>
              <a:t>նախա­տեսված</a:t>
            </a:r>
            <a:r>
              <a:rPr lang="en-US" dirty="0"/>
              <a:t> </a:t>
            </a:r>
            <a:r>
              <a:rPr lang="en-US" dirty="0" err="1"/>
              <a:t>ծրագրային</a:t>
            </a:r>
            <a:r>
              <a:rPr lang="en-US" dirty="0"/>
              <a:t> </a:t>
            </a:r>
            <a:r>
              <a:rPr lang="en-US" dirty="0" err="1"/>
              <a:t>նյութը</a:t>
            </a:r>
            <a:r>
              <a:rPr lang="en-US" dirty="0"/>
              <a:t> </a:t>
            </a:r>
            <a:r>
              <a:rPr lang="en-US" dirty="0" err="1"/>
              <a:t>բաժանվում</a:t>
            </a:r>
            <a:r>
              <a:rPr lang="en-US" dirty="0"/>
              <a:t> է՝ </a:t>
            </a:r>
            <a:r>
              <a:rPr lang="en-US" dirty="0" err="1"/>
              <a:t>ըստ</a:t>
            </a:r>
            <a:r>
              <a:rPr lang="en-US" dirty="0"/>
              <a:t> </a:t>
            </a:r>
            <a:r>
              <a:rPr lang="en-US" dirty="0" err="1"/>
              <a:t>առանձին</a:t>
            </a:r>
            <a:r>
              <a:rPr lang="en-US" dirty="0"/>
              <a:t> </a:t>
            </a:r>
            <a:r>
              <a:rPr lang="en-US" dirty="0" err="1"/>
              <a:t>դասերի</a:t>
            </a:r>
            <a:r>
              <a:rPr lang="en-US" dirty="0"/>
              <a:t>.</a:t>
            </a:r>
            <a:endParaRPr lang="ru-RU" dirty="0"/>
          </a:p>
          <a:p>
            <a:pPr lvl="0"/>
            <a:endParaRPr lang="ru-RU" dirty="0" smtClean="0"/>
          </a:p>
          <a:p>
            <a:pPr lvl="0"/>
            <a:r>
              <a:rPr lang="en-US" dirty="0" err="1" smtClean="0"/>
              <a:t>Յուրաքանչյուր</a:t>
            </a:r>
            <a:r>
              <a:rPr lang="en-US" dirty="0" smtClean="0"/>
              <a:t> </a:t>
            </a:r>
            <a:r>
              <a:rPr lang="en-US" dirty="0" err="1"/>
              <a:t>դասի</a:t>
            </a:r>
            <a:r>
              <a:rPr lang="en-US" dirty="0"/>
              <a:t> </a:t>
            </a:r>
            <a:r>
              <a:rPr lang="en-US" dirty="0" err="1"/>
              <a:t>համար</a:t>
            </a:r>
            <a:r>
              <a:rPr lang="en-US" dirty="0"/>
              <a:t> </a:t>
            </a:r>
            <a:r>
              <a:rPr lang="en-US" dirty="0" err="1"/>
              <a:t>նյու­թի</a:t>
            </a:r>
            <a:r>
              <a:rPr lang="en-US" dirty="0"/>
              <a:t> </a:t>
            </a:r>
            <a:r>
              <a:rPr lang="en-US" dirty="0" err="1"/>
              <a:t>ծավալը</a:t>
            </a:r>
            <a:r>
              <a:rPr lang="en-US" dirty="0"/>
              <a:t> </a:t>
            </a:r>
            <a:r>
              <a:rPr lang="en-US" dirty="0" err="1"/>
              <a:t>սահմանելիս</a:t>
            </a:r>
            <a:r>
              <a:rPr lang="en-US" dirty="0"/>
              <a:t> </a:t>
            </a:r>
            <a:r>
              <a:rPr lang="en-US" dirty="0" err="1"/>
              <a:t>ուշադրություն</a:t>
            </a:r>
            <a:r>
              <a:rPr lang="en-US" dirty="0"/>
              <a:t> </a:t>
            </a:r>
            <a:r>
              <a:rPr lang="en-US" dirty="0" err="1"/>
              <a:t>դարձ­նել</a:t>
            </a:r>
            <a:r>
              <a:rPr lang="en-US" dirty="0"/>
              <a:t> </a:t>
            </a:r>
            <a:r>
              <a:rPr lang="en-US" dirty="0" err="1"/>
              <a:t>իրա­գործման</a:t>
            </a:r>
            <a:r>
              <a:rPr lang="en-US" dirty="0"/>
              <a:t> </a:t>
            </a:r>
            <a:r>
              <a:rPr lang="en-US" dirty="0" err="1"/>
              <a:t>հնարավորության</a:t>
            </a:r>
            <a:r>
              <a:rPr lang="en-US" dirty="0"/>
              <a:t> </a:t>
            </a:r>
            <a:r>
              <a:rPr lang="en-US" dirty="0" err="1"/>
              <a:t>վրա</a:t>
            </a:r>
            <a:endParaRPr lang="ru-RU" dirty="0"/>
          </a:p>
          <a:p>
            <a:pPr lvl="0"/>
            <a:endParaRPr lang="ru-RU" dirty="0" smtClean="0"/>
          </a:p>
          <a:p>
            <a:pPr lvl="0"/>
            <a:r>
              <a:rPr lang="en-US" dirty="0" err="1" smtClean="0"/>
              <a:t>դասի</a:t>
            </a:r>
            <a:r>
              <a:rPr lang="en-US" dirty="0" smtClean="0"/>
              <a:t> </a:t>
            </a:r>
            <a:r>
              <a:rPr lang="en-US" dirty="0" err="1"/>
              <a:t>ընթացքում</a:t>
            </a:r>
            <a:r>
              <a:rPr lang="en-US" dirty="0"/>
              <a:t> </a:t>
            </a:r>
            <a:r>
              <a:rPr lang="en-US" dirty="0" err="1"/>
              <a:t>յուրաքանչյուր</a:t>
            </a:r>
            <a:r>
              <a:rPr lang="en-US" dirty="0"/>
              <a:t> </a:t>
            </a:r>
            <a:r>
              <a:rPr lang="en-US" dirty="0" err="1"/>
              <a:t>ուսանող</a:t>
            </a:r>
            <a:r>
              <a:rPr lang="en-US" dirty="0"/>
              <a:t> </a:t>
            </a:r>
            <a:r>
              <a:rPr lang="en-US" dirty="0" err="1"/>
              <a:t>պետք</a:t>
            </a:r>
            <a:r>
              <a:rPr lang="en-US" dirty="0"/>
              <a:t> է </a:t>
            </a:r>
            <a:r>
              <a:rPr lang="en-US" dirty="0" err="1"/>
              <a:t>հնարավորություն</a:t>
            </a:r>
            <a:r>
              <a:rPr lang="en-US" dirty="0"/>
              <a:t> </a:t>
            </a:r>
            <a:r>
              <a:rPr lang="en-US" dirty="0" err="1"/>
              <a:t>ունենա</a:t>
            </a:r>
            <a:r>
              <a:rPr lang="en-US" dirty="0"/>
              <a:t> </a:t>
            </a:r>
            <a:r>
              <a:rPr lang="en-US" dirty="0" err="1"/>
              <a:t>կատարել</a:t>
            </a:r>
            <a:r>
              <a:rPr lang="en-US" dirty="0"/>
              <a:t> </a:t>
            </a:r>
            <a:r>
              <a:rPr lang="en-US" dirty="0" err="1"/>
              <a:t>կարողության</a:t>
            </a:r>
            <a:r>
              <a:rPr lang="en-US" dirty="0"/>
              <a:t> </a:t>
            </a:r>
            <a:r>
              <a:rPr lang="en-US" dirty="0" err="1"/>
              <a:t>ձևավորման</a:t>
            </a:r>
            <a:r>
              <a:rPr lang="en-US" dirty="0"/>
              <a:t> </a:t>
            </a:r>
            <a:r>
              <a:rPr lang="en-US" dirty="0" err="1"/>
              <a:t>համար</a:t>
            </a:r>
            <a:r>
              <a:rPr lang="en-US" dirty="0"/>
              <a:t> </a:t>
            </a:r>
            <a:r>
              <a:rPr lang="en-US" dirty="0" err="1"/>
              <a:t>անհրա­ժեշտ</a:t>
            </a:r>
            <a:r>
              <a:rPr lang="en-US" dirty="0"/>
              <a:t> </a:t>
            </a:r>
            <a:r>
              <a:rPr lang="en-US" dirty="0" err="1"/>
              <a:t>բոլոր</a:t>
            </a:r>
            <a:r>
              <a:rPr lang="en-US" dirty="0"/>
              <a:t> </a:t>
            </a:r>
            <a:r>
              <a:rPr lang="en-US" dirty="0" err="1"/>
              <a:t>գործողությունները</a:t>
            </a:r>
            <a:endParaRPr lang="ru-RU" dirty="0"/>
          </a:p>
          <a:p>
            <a:pPr marL="109728" indent="0">
              <a:buNone/>
            </a:pPr>
            <a:endParaRPr lang="ru-RU" dirty="0"/>
          </a:p>
          <a:p>
            <a:r>
              <a:rPr lang="en-US" b="1" dirty="0" err="1"/>
              <a:t>Ուսումնառության</a:t>
            </a:r>
            <a:r>
              <a:rPr lang="en-US" b="1" dirty="0"/>
              <a:t> </a:t>
            </a:r>
            <a:r>
              <a:rPr lang="en-US" b="1" dirty="0" err="1"/>
              <a:t>ընթացքում</a:t>
            </a:r>
            <a:r>
              <a:rPr lang="en-US" b="1" dirty="0"/>
              <a:t> </a:t>
            </a:r>
            <a:r>
              <a:rPr lang="en-US" b="1" dirty="0" err="1"/>
              <a:t>օգտվել</a:t>
            </a:r>
            <a:r>
              <a:rPr lang="en-US" b="1" dirty="0"/>
              <a:t> </a:t>
            </a:r>
            <a:r>
              <a:rPr lang="en-US" b="1" dirty="0" err="1"/>
              <a:t>թի­մային</a:t>
            </a:r>
            <a:r>
              <a:rPr lang="en-US" b="1" dirty="0"/>
              <a:t> </a:t>
            </a:r>
            <a:r>
              <a:rPr lang="en-US" b="1" dirty="0" err="1"/>
              <a:t>աշխատանքի</a:t>
            </a:r>
            <a:r>
              <a:rPr lang="en-US" b="1" dirty="0"/>
              <a:t> </a:t>
            </a:r>
            <a:r>
              <a:rPr lang="en-US" b="1" dirty="0" err="1"/>
              <a:t>ներառման</a:t>
            </a:r>
            <a:r>
              <a:rPr lang="en-US" b="1" dirty="0"/>
              <a:t> </a:t>
            </a:r>
            <a:r>
              <a:rPr lang="en-US" b="1" dirty="0" err="1"/>
              <a:t>հնարա­վո­րու­թյունից</a:t>
            </a:r>
            <a:r>
              <a:rPr lang="en-US" b="1" dirty="0"/>
              <a:t>, </a:t>
            </a:r>
            <a:r>
              <a:rPr lang="en-US" b="1" dirty="0" err="1"/>
              <a:t>ինչը</a:t>
            </a:r>
            <a:r>
              <a:rPr lang="en-US" b="1" dirty="0"/>
              <a:t>  </a:t>
            </a:r>
            <a:r>
              <a:rPr lang="en-US" b="1" dirty="0" err="1"/>
              <a:t>բարձրացնում</a:t>
            </a:r>
            <a:r>
              <a:rPr lang="en-US" b="1" dirty="0"/>
              <a:t> է </a:t>
            </a:r>
            <a:r>
              <a:rPr lang="en-US" b="1" dirty="0" err="1" smtClean="0"/>
              <a:t>արդյունավե­տությունը</a:t>
            </a: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Աշխատանքային</a:t>
            </a:r>
            <a:r>
              <a:rPr lang="en-US" b="1" dirty="0" smtClean="0"/>
              <a:t> </a:t>
            </a:r>
            <a:r>
              <a:rPr lang="en-US" b="1" dirty="0" err="1"/>
              <a:t>թեմատիկ</a:t>
            </a:r>
            <a:r>
              <a:rPr lang="en-US" b="1" dirty="0"/>
              <a:t> </a:t>
            </a:r>
            <a:r>
              <a:rPr lang="en-US" b="1" dirty="0" err="1" smtClean="0"/>
              <a:t>պլան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90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/>
              <a:t>Օրվա</a:t>
            </a:r>
            <a:r>
              <a:rPr lang="en-US" b="1" dirty="0"/>
              <a:t> </a:t>
            </a:r>
            <a:r>
              <a:rPr lang="en-US" b="1" dirty="0" err="1"/>
              <a:t>դասի</a:t>
            </a:r>
            <a:r>
              <a:rPr lang="en-US" b="1" dirty="0"/>
              <a:t> </a:t>
            </a:r>
            <a:r>
              <a:rPr lang="en-US" b="1" dirty="0" err="1"/>
              <a:t>պլան</a:t>
            </a:r>
            <a:r>
              <a:rPr lang="en-US" b="1" dirty="0"/>
              <a:t> </a:t>
            </a:r>
            <a:endParaRPr lang="ru-RU" dirty="0"/>
          </a:p>
          <a:p>
            <a:pPr lvl="0"/>
            <a:r>
              <a:rPr lang="en-US" b="1" dirty="0" err="1"/>
              <a:t>Ուսումնառության</a:t>
            </a:r>
            <a:r>
              <a:rPr lang="en-US" b="1" dirty="0"/>
              <a:t> </a:t>
            </a:r>
            <a:r>
              <a:rPr lang="en-US" b="1" dirty="0" err="1"/>
              <a:t>պլան</a:t>
            </a:r>
            <a:r>
              <a:rPr lang="en-US" dirty="0"/>
              <a:t> </a:t>
            </a:r>
            <a:endParaRPr lang="ru-RU" dirty="0"/>
          </a:p>
          <a:p>
            <a:r>
              <a:rPr lang="en-US" b="1" dirty="0" err="1" smtClean="0"/>
              <a:t>Օրվա</a:t>
            </a:r>
            <a:r>
              <a:rPr lang="en-US" b="1" dirty="0" smtClean="0"/>
              <a:t> </a:t>
            </a:r>
            <a:r>
              <a:rPr lang="en-US" b="1" dirty="0" err="1"/>
              <a:t>դասի</a:t>
            </a:r>
            <a:r>
              <a:rPr lang="en-US" b="1" dirty="0"/>
              <a:t> </a:t>
            </a:r>
            <a:r>
              <a:rPr lang="en-US" b="1" dirty="0" err="1"/>
              <a:t>պլանը</a:t>
            </a:r>
            <a:r>
              <a:rPr lang="en-US" dirty="0"/>
              <a:t> </a:t>
            </a:r>
            <a:r>
              <a:rPr lang="en-US" dirty="0" err="1"/>
              <a:t>ցույց</a:t>
            </a:r>
            <a:r>
              <a:rPr lang="en-US" dirty="0"/>
              <a:t> է </a:t>
            </a:r>
            <a:r>
              <a:rPr lang="en-US" dirty="0" err="1"/>
              <a:t>տալիս</a:t>
            </a:r>
            <a:r>
              <a:rPr lang="en-US" dirty="0"/>
              <a:t>, </a:t>
            </a:r>
            <a:r>
              <a:rPr lang="en-US" dirty="0" err="1"/>
              <a:t>թե</a:t>
            </a:r>
            <a:r>
              <a:rPr lang="en-US" dirty="0"/>
              <a:t> </a:t>
            </a:r>
            <a:r>
              <a:rPr lang="en-US" dirty="0" err="1"/>
              <a:t>դասա­վան­դողը</a:t>
            </a:r>
            <a:r>
              <a:rPr lang="en-US" dirty="0"/>
              <a:t> </a:t>
            </a:r>
            <a:r>
              <a:rPr lang="en-US" dirty="0" err="1"/>
              <a:t>ինչպես</a:t>
            </a:r>
            <a:r>
              <a:rPr lang="en-US" dirty="0"/>
              <a:t> է </a:t>
            </a:r>
            <a:r>
              <a:rPr lang="en-US" dirty="0" err="1"/>
              <a:t>անցկացնելու</a:t>
            </a:r>
            <a:r>
              <a:rPr lang="en-US" dirty="0"/>
              <a:t> </a:t>
            </a:r>
            <a:r>
              <a:rPr lang="en-US" dirty="0" err="1"/>
              <a:t>տվյալ</a:t>
            </a:r>
            <a:r>
              <a:rPr lang="en-US" dirty="0"/>
              <a:t> </a:t>
            </a:r>
            <a:r>
              <a:rPr lang="en-US" dirty="0" err="1"/>
              <a:t>պարապմունքը</a:t>
            </a:r>
            <a:r>
              <a:rPr lang="en-US" dirty="0"/>
              <a:t>: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en-US" b="1" dirty="0" err="1"/>
              <a:t>Ուսումնառության</a:t>
            </a:r>
            <a:r>
              <a:rPr lang="en-US" b="1" dirty="0"/>
              <a:t> </a:t>
            </a:r>
            <a:r>
              <a:rPr lang="en-US" b="1" dirty="0" err="1"/>
              <a:t>պլանը</a:t>
            </a:r>
            <a:r>
              <a:rPr lang="en-US" dirty="0"/>
              <a:t> </a:t>
            </a:r>
            <a:r>
              <a:rPr lang="en-US" dirty="0" err="1"/>
              <a:t>լավագույնս</a:t>
            </a:r>
            <a:r>
              <a:rPr lang="en-US" dirty="0"/>
              <a:t> է </a:t>
            </a:r>
            <a:r>
              <a:rPr lang="en-US" dirty="0" err="1"/>
              <a:t>ցույց</a:t>
            </a:r>
            <a:r>
              <a:rPr lang="en-US" dirty="0"/>
              <a:t> </a:t>
            </a:r>
            <a:r>
              <a:rPr lang="en-US" dirty="0" err="1"/>
              <a:t>տալիս</a:t>
            </a:r>
            <a:r>
              <a:rPr lang="en-US" dirty="0"/>
              <a:t>, </a:t>
            </a:r>
            <a:r>
              <a:rPr lang="en-US" dirty="0" err="1"/>
              <a:t>թե</a:t>
            </a:r>
            <a:r>
              <a:rPr lang="en-US" dirty="0"/>
              <a:t> </a:t>
            </a:r>
            <a:r>
              <a:rPr lang="en-US" dirty="0" err="1"/>
              <a:t>ինչ</a:t>
            </a:r>
            <a:r>
              <a:rPr lang="en-US" dirty="0"/>
              <a:t> </a:t>
            </a:r>
            <a:r>
              <a:rPr lang="en-US" dirty="0" err="1"/>
              <a:t>ճանապարհ</a:t>
            </a:r>
            <a:r>
              <a:rPr lang="en-US" dirty="0"/>
              <a:t> է </a:t>
            </a:r>
            <a:r>
              <a:rPr lang="en-US" dirty="0" err="1"/>
              <a:t>նախատեսվում</a:t>
            </a:r>
            <a:r>
              <a:rPr lang="en-US" dirty="0"/>
              <a:t> </a:t>
            </a:r>
            <a:r>
              <a:rPr lang="en-US" dirty="0" err="1"/>
              <a:t>անցնել</a:t>
            </a:r>
            <a:r>
              <a:rPr lang="en-US" dirty="0"/>
              <a:t> </a:t>
            </a:r>
            <a:r>
              <a:rPr lang="en-US" dirty="0" err="1"/>
              <a:t>սահմանված</a:t>
            </a:r>
            <a:r>
              <a:rPr lang="en-US" dirty="0"/>
              <a:t> </a:t>
            </a:r>
            <a:r>
              <a:rPr lang="en-US" dirty="0" err="1"/>
              <a:t>կարողութ­յունը</a:t>
            </a:r>
            <a:r>
              <a:rPr lang="en-US" dirty="0"/>
              <a:t> </a:t>
            </a:r>
            <a:r>
              <a:rPr lang="en-US" dirty="0" err="1"/>
              <a:t>ձեռք</a:t>
            </a:r>
            <a:r>
              <a:rPr lang="en-US" dirty="0"/>
              <a:t> </a:t>
            </a:r>
            <a:r>
              <a:rPr lang="en-US" dirty="0" err="1"/>
              <a:t>բերելու</a:t>
            </a:r>
            <a:r>
              <a:rPr lang="en-US" dirty="0"/>
              <a:t> </a:t>
            </a:r>
            <a:r>
              <a:rPr lang="en-US" dirty="0" err="1"/>
              <a:t>համար</a:t>
            </a:r>
            <a:r>
              <a:rPr lang="en-US" dirty="0"/>
              <a:t>:</a:t>
            </a: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Ուսումնառության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պլան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2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Մոդուլի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անվանումը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endParaRPr lang="ru-RU" sz="2800" dirty="0">
              <a:solidFill>
                <a:srgbClr val="FF0000"/>
              </a:solidFill>
            </a:endParaRPr>
          </a:p>
          <a:p>
            <a:r>
              <a:rPr lang="en-US" sz="2800" b="1" dirty="0" err="1">
                <a:solidFill>
                  <a:srgbClr val="FF0000"/>
                </a:solidFill>
              </a:rPr>
              <a:t>Պարապմունքի</a:t>
            </a:r>
            <a:r>
              <a:rPr lang="en-US" sz="2800" b="1" dirty="0">
                <a:solidFill>
                  <a:srgbClr val="FF0000"/>
                </a:solidFill>
              </a:rPr>
              <a:t> /</a:t>
            </a:r>
            <a:r>
              <a:rPr lang="en-US" sz="2800" b="1" dirty="0" err="1">
                <a:solidFill>
                  <a:srgbClr val="FF0000"/>
                </a:solidFill>
              </a:rPr>
              <a:t>դասի</a:t>
            </a:r>
            <a:r>
              <a:rPr lang="en-US" sz="2800" b="1" dirty="0">
                <a:solidFill>
                  <a:srgbClr val="FF0000"/>
                </a:solidFill>
              </a:rPr>
              <a:t>/ </a:t>
            </a:r>
            <a:r>
              <a:rPr lang="en-US" sz="2800" b="1" dirty="0" err="1">
                <a:solidFill>
                  <a:srgbClr val="FF0000"/>
                </a:solidFill>
              </a:rPr>
              <a:t>վերնագիրը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endParaRPr lang="ru-RU" sz="2800" dirty="0">
              <a:solidFill>
                <a:srgbClr val="FF0000"/>
              </a:solidFill>
            </a:endParaRPr>
          </a:p>
          <a:p>
            <a:r>
              <a:rPr lang="en-US" sz="2800" dirty="0" err="1"/>
              <a:t>Նշվում</a:t>
            </a:r>
            <a:r>
              <a:rPr lang="en-US" sz="2800" dirty="0"/>
              <a:t> է </a:t>
            </a:r>
            <a:r>
              <a:rPr lang="en-US" sz="2800" dirty="0" err="1"/>
              <a:t>տվյալ</a:t>
            </a:r>
            <a:r>
              <a:rPr lang="en-US" sz="2800" dirty="0"/>
              <a:t> </a:t>
            </a:r>
            <a:r>
              <a:rPr lang="en-US" sz="2800" dirty="0" err="1"/>
              <a:t>պարապմունքի</a:t>
            </a:r>
            <a:r>
              <a:rPr lang="en-US" sz="2800" dirty="0"/>
              <a:t> </a:t>
            </a:r>
            <a:r>
              <a:rPr lang="en-US" sz="2800" dirty="0" err="1"/>
              <a:t>վերնագիրը</a:t>
            </a:r>
            <a:r>
              <a:rPr lang="en-US" sz="2800" dirty="0"/>
              <a:t> </a:t>
            </a:r>
            <a:r>
              <a:rPr lang="en-US" sz="2800" dirty="0" err="1"/>
              <a:t>ըստ</a:t>
            </a:r>
            <a:r>
              <a:rPr lang="en-US" sz="2800" dirty="0"/>
              <a:t> </a:t>
            </a:r>
            <a:r>
              <a:rPr lang="en-US" sz="2800" dirty="0" err="1"/>
              <a:t>թեմատիկ</a:t>
            </a:r>
            <a:r>
              <a:rPr lang="en-US" sz="2800" dirty="0"/>
              <a:t> </a:t>
            </a:r>
            <a:r>
              <a:rPr lang="en-US" sz="2800" dirty="0" err="1"/>
              <a:t>պլանի</a:t>
            </a:r>
            <a:endParaRPr lang="ru-RU" sz="2800" dirty="0"/>
          </a:p>
          <a:p>
            <a:r>
              <a:rPr lang="en-US" sz="2800" b="1" dirty="0" err="1" smtClean="0">
                <a:solidFill>
                  <a:srgbClr val="FF0000"/>
                </a:solidFill>
              </a:rPr>
              <a:t>Ուսումնառության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արդյունքը</a:t>
            </a:r>
            <a:endParaRPr lang="ru-RU" sz="2800" dirty="0">
              <a:solidFill>
                <a:srgbClr val="FF0000"/>
              </a:solidFill>
            </a:endParaRPr>
          </a:p>
          <a:p>
            <a:r>
              <a:rPr lang="en-US" sz="2800" dirty="0" err="1"/>
              <a:t>մոդուլի</a:t>
            </a:r>
            <a:r>
              <a:rPr lang="en-US" sz="2800" dirty="0"/>
              <a:t> </a:t>
            </a:r>
            <a:r>
              <a:rPr lang="en-US" sz="2800" dirty="0" err="1"/>
              <a:t>ուսումնառության</a:t>
            </a:r>
            <a:r>
              <a:rPr lang="en-US" sz="2800" dirty="0"/>
              <a:t> </a:t>
            </a:r>
            <a:r>
              <a:rPr lang="en-US" sz="2800" dirty="0" err="1"/>
              <a:t>այն</a:t>
            </a:r>
            <a:r>
              <a:rPr lang="en-US" sz="2800" dirty="0"/>
              <a:t> </a:t>
            </a:r>
            <a:r>
              <a:rPr lang="en-US" sz="2800" dirty="0" err="1"/>
              <a:t>արդյունքը</a:t>
            </a:r>
            <a:r>
              <a:rPr lang="en-US" sz="2800" dirty="0"/>
              <a:t>, </a:t>
            </a:r>
            <a:r>
              <a:rPr lang="en-US" sz="2800" dirty="0" err="1"/>
              <a:t>որին</a:t>
            </a:r>
            <a:r>
              <a:rPr lang="en-US" sz="2800" dirty="0"/>
              <a:t> </a:t>
            </a:r>
            <a:r>
              <a:rPr lang="en-US" sz="2800" dirty="0" err="1"/>
              <a:t>վերաբերվում</a:t>
            </a:r>
            <a:r>
              <a:rPr lang="en-US" sz="2800" dirty="0"/>
              <a:t> է </a:t>
            </a:r>
            <a:r>
              <a:rPr lang="en-US" sz="2800" dirty="0" err="1"/>
              <a:t>պարապմունքը</a:t>
            </a:r>
            <a:r>
              <a:rPr lang="en-US" sz="2800" dirty="0"/>
              <a:t>:</a:t>
            </a:r>
            <a:endParaRPr lang="ru-RU" sz="2800" dirty="0"/>
          </a:p>
          <a:p>
            <a:r>
              <a:rPr lang="en-US" sz="2800" b="1" dirty="0" err="1">
                <a:solidFill>
                  <a:srgbClr val="FF0000"/>
                </a:solidFill>
              </a:rPr>
              <a:t>Կատարման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չափանիշները</a:t>
            </a:r>
            <a:endParaRPr lang="ru-RU" sz="2800" dirty="0">
              <a:solidFill>
                <a:srgbClr val="FF0000"/>
              </a:solidFill>
            </a:endParaRPr>
          </a:p>
          <a:p>
            <a:r>
              <a:rPr lang="en-US" sz="2800" dirty="0" err="1"/>
              <a:t>տվյալ</a:t>
            </a:r>
            <a:r>
              <a:rPr lang="en-US" sz="2800" dirty="0"/>
              <a:t> </a:t>
            </a:r>
            <a:r>
              <a:rPr lang="en-US" sz="2800" dirty="0" err="1"/>
              <a:t>արդյունքի</a:t>
            </a:r>
            <a:r>
              <a:rPr lang="en-US" sz="2800" dirty="0"/>
              <a:t> </a:t>
            </a:r>
            <a:r>
              <a:rPr lang="en-US" sz="2800" dirty="0" err="1"/>
              <a:t>համար</a:t>
            </a:r>
            <a:r>
              <a:rPr lang="en-US" sz="2800" dirty="0"/>
              <a:t> </a:t>
            </a:r>
            <a:r>
              <a:rPr lang="en-US" sz="2800" dirty="0" err="1"/>
              <a:t>սահմանված</a:t>
            </a:r>
            <a:r>
              <a:rPr lang="en-US" sz="2800" dirty="0"/>
              <a:t> </a:t>
            </a:r>
            <a:r>
              <a:rPr lang="en-US" sz="2800" dirty="0" err="1"/>
              <a:t>այն</a:t>
            </a:r>
            <a:r>
              <a:rPr lang="en-US" sz="2800" dirty="0"/>
              <a:t> </a:t>
            </a:r>
            <a:r>
              <a:rPr lang="en-US" sz="2800" dirty="0" err="1"/>
              <a:t>կատարման</a:t>
            </a:r>
            <a:r>
              <a:rPr lang="en-US" sz="2800" dirty="0"/>
              <a:t> </a:t>
            </a:r>
            <a:r>
              <a:rPr lang="en-US" sz="2800" dirty="0" err="1"/>
              <a:t>չափանիշները</a:t>
            </a:r>
            <a:r>
              <a:rPr lang="en-US" sz="2800" dirty="0"/>
              <a:t>, </a:t>
            </a:r>
            <a:r>
              <a:rPr lang="en-US" sz="2800" dirty="0" err="1"/>
              <a:t>որոնց</a:t>
            </a:r>
            <a:r>
              <a:rPr lang="en-US" sz="2800" dirty="0"/>
              <a:t> </a:t>
            </a:r>
            <a:r>
              <a:rPr lang="en-US" sz="2800" dirty="0" err="1"/>
              <a:t>ձեռքբերումը</a:t>
            </a:r>
            <a:r>
              <a:rPr lang="en-US" sz="2800" dirty="0"/>
              <a:t> </a:t>
            </a:r>
            <a:r>
              <a:rPr lang="en-US" sz="2800" dirty="0" err="1"/>
              <a:t>պետք</a:t>
            </a:r>
            <a:r>
              <a:rPr lang="en-US" sz="2800" dirty="0"/>
              <a:t> է </a:t>
            </a:r>
            <a:r>
              <a:rPr lang="en-US" sz="2800" dirty="0" err="1"/>
              <a:t>ապահովվի</a:t>
            </a:r>
            <a:r>
              <a:rPr lang="en-US" sz="2800" dirty="0"/>
              <a:t> </a:t>
            </a:r>
            <a:r>
              <a:rPr lang="en-US" sz="2800" dirty="0" err="1"/>
              <a:t>դասի</a:t>
            </a:r>
            <a:r>
              <a:rPr lang="en-US" sz="2800" dirty="0"/>
              <a:t> </a:t>
            </a:r>
            <a:r>
              <a:rPr lang="en-US" sz="2800" dirty="0" err="1" smtClean="0"/>
              <a:t>ընթացքում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7247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Տևողությունը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dirty="0" err="1"/>
              <a:t>Պետք</a:t>
            </a:r>
            <a:r>
              <a:rPr lang="en-US" dirty="0"/>
              <a:t> է </a:t>
            </a:r>
            <a:r>
              <a:rPr lang="en-US" dirty="0" err="1"/>
              <a:t>համապատասխանի</a:t>
            </a:r>
            <a:r>
              <a:rPr lang="en-US" dirty="0"/>
              <a:t> </a:t>
            </a:r>
            <a:r>
              <a:rPr lang="en-US" dirty="0" err="1"/>
              <a:t>դասացուցակով</a:t>
            </a:r>
            <a:r>
              <a:rPr lang="en-US" dirty="0"/>
              <a:t> 1 </a:t>
            </a:r>
            <a:r>
              <a:rPr lang="en-US" dirty="0" err="1"/>
              <a:t>օրվա</a:t>
            </a:r>
            <a:r>
              <a:rPr lang="en-US" dirty="0"/>
              <a:t> </a:t>
            </a:r>
            <a:r>
              <a:rPr lang="en-US" dirty="0" err="1"/>
              <a:t>համար</a:t>
            </a:r>
            <a:r>
              <a:rPr lang="en-US" dirty="0"/>
              <a:t> </a:t>
            </a:r>
            <a:r>
              <a:rPr lang="en-US" dirty="0" err="1"/>
              <a:t>տվյալ</a:t>
            </a:r>
            <a:r>
              <a:rPr lang="en-US" dirty="0"/>
              <a:t> </a:t>
            </a:r>
            <a:r>
              <a:rPr lang="en-US" dirty="0" err="1"/>
              <a:t>մոդուլին</a:t>
            </a:r>
            <a:r>
              <a:rPr lang="en-US" dirty="0"/>
              <a:t> </a:t>
            </a:r>
            <a:r>
              <a:rPr lang="en-US" dirty="0" err="1"/>
              <a:t>հատկացված</a:t>
            </a:r>
            <a:r>
              <a:rPr lang="en-US" dirty="0"/>
              <a:t> </a:t>
            </a:r>
            <a:r>
              <a:rPr lang="en-US" dirty="0" err="1"/>
              <a:t>ժամանակին</a:t>
            </a:r>
            <a:r>
              <a:rPr lang="en-US" dirty="0"/>
              <a:t> /45 </a:t>
            </a:r>
            <a:r>
              <a:rPr lang="en-US" dirty="0" err="1"/>
              <a:t>րոպե</a:t>
            </a:r>
            <a:r>
              <a:rPr lang="en-US" dirty="0"/>
              <a:t>, </a:t>
            </a:r>
            <a:r>
              <a:rPr lang="en-US" dirty="0" smtClean="0"/>
              <a:t>90 </a:t>
            </a:r>
            <a:r>
              <a:rPr lang="en-US" dirty="0" err="1" smtClean="0"/>
              <a:t>րոպե</a:t>
            </a:r>
            <a:r>
              <a:rPr lang="en-US" dirty="0" smtClean="0"/>
              <a:t>/:</a:t>
            </a:r>
            <a:endParaRPr lang="ru-RU" dirty="0"/>
          </a:p>
          <a:p>
            <a:r>
              <a:rPr lang="en-US" b="1" dirty="0" err="1">
                <a:solidFill>
                  <a:srgbClr val="FF0000"/>
                </a:solidFill>
              </a:rPr>
              <a:t>Կոդը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sz="2600" dirty="0" err="1"/>
              <a:t>Օրինակ</a:t>
            </a:r>
            <a:r>
              <a:rPr lang="en-US" sz="2600" dirty="0"/>
              <a:t>, ՈՍԿ-3-10-007-02-01 </a:t>
            </a:r>
            <a:r>
              <a:rPr lang="en-US" sz="2600" dirty="0" err="1"/>
              <a:t>կոդով</a:t>
            </a:r>
            <a:r>
              <a:rPr lang="en-US" sz="2600" dirty="0"/>
              <a:t> </a:t>
            </a:r>
            <a:r>
              <a:rPr lang="en-US" sz="2600" dirty="0" err="1"/>
              <a:t>կարող</a:t>
            </a:r>
            <a:r>
              <a:rPr lang="en-US" sz="2600" dirty="0"/>
              <a:t> է </a:t>
            </a:r>
            <a:r>
              <a:rPr lang="en-US" sz="2600" dirty="0" err="1"/>
              <a:t>նշվել</a:t>
            </a:r>
            <a:r>
              <a:rPr lang="en-US" sz="2600" dirty="0"/>
              <a:t> &lt;</a:t>
            </a:r>
            <a:r>
              <a:rPr lang="en-US" sz="2600" dirty="0" err="1"/>
              <a:t>Ոսկերիչ</a:t>
            </a:r>
            <a:r>
              <a:rPr lang="en-US" sz="2600" dirty="0"/>
              <a:t>&gt; </a:t>
            </a:r>
            <a:r>
              <a:rPr lang="en-US" sz="2600" dirty="0" err="1"/>
              <a:t>որակավորման</a:t>
            </a:r>
            <a:r>
              <a:rPr lang="en-US" sz="2600" dirty="0"/>
              <a:t> 3-րդ </a:t>
            </a:r>
            <a:r>
              <a:rPr lang="en-US" sz="2600" dirty="0" err="1"/>
              <a:t>աստիճանի</a:t>
            </a:r>
            <a:r>
              <a:rPr lang="en-US" sz="2600" dirty="0"/>
              <a:t>, 2010 թ. </a:t>
            </a:r>
            <a:r>
              <a:rPr lang="en-US" sz="2600" dirty="0" err="1"/>
              <a:t>հաստատված</a:t>
            </a:r>
            <a:r>
              <a:rPr lang="en-US" sz="2600" dirty="0"/>
              <a:t> </a:t>
            </a:r>
            <a:r>
              <a:rPr lang="en-US" sz="2600" dirty="0" err="1"/>
              <a:t>ուսումնական</a:t>
            </a:r>
            <a:r>
              <a:rPr lang="en-US" sz="2600" dirty="0"/>
              <a:t> </a:t>
            </a:r>
            <a:r>
              <a:rPr lang="en-US" sz="2600" dirty="0" err="1"/>
              <a:t>պլանի</a:t>
            </a:r>
            <a:r>
              <a:rPr lang="en-US" sz="2600" dirty="0"/>
              <a:t> 007 </a:t>
            </a:r>
            <a:r>
              <a:rPr lang="en-US" sz="2600" dirty="0" err="1"/>
              <a:t>մոդուլի</a:t>
            </a:r>
            <a:r>
              <a:rPr lang="en-US" sz="2600" dirty="0"/>
              <a:t> 2-րդ </a:t>
            </a:r>
            <a:r>
              <a:rPr lang="en-US" sz="2600" dirty="0" err="1"/>
              <a:t>արդյունքի</a:t>
            </a:r>
            <a:r>
              <a:rPr lang="en-US" sz="2600" dirty="0"/>
              <a:t> 1-ին </a:t>
            </a:r>
            <a:r>
              <a:rPr lang="en-US" sz="2600" dirty="0" err="1"/>
              <a:t>պարապմունքի</a:t>
            </a:r>
            <a:r>
              <a:rPr lang="en-US" sz="2600" dirty="0"/>
              <a:t> </a:t>
            </a:r>
            <a:r>
              <a:rPr lang="en-US" sz="2600" dirty="0" err="1"/>
              <a:t>համար</a:t>
            </a:r>
            <a:r>
              <a:rPr lang="en-US" sz="2600" dirty="0"/>
              <a:t> </a:t>
            </a:r>
            <a:r>
              <a:rPr lang="en-US" sz="2600" dirty="0" err="1"/>
              <a:t>կազմված</a:t>
            </a:r>
            <a:r>
              <a:rPr lang="en-US" sz="2600" dirty="0"/>
              <a:t> </a:t>
            </a:r>
            <a:r>
              <a:rPr lang="en-US" sz="2600" dirty="0" err="1"/>
              <a:t>ուսումնառության</a:t>
            </a:r>
            <a:r>
              <a:rPr lang="en-US" sz="2600" dirty="0"/>
              <a:t> </a:t>
            </a:r>
            <a:r>
              <a:rPr lang="en-US" sz="2600" dirty="0" err="1"/>
              <a:t>պլանը</a:t>
            </a:r>
            <a:r>
              <a:rPr lang="en-US" sz="2600" dirty="0"/>
              <a:t>:</a:t>
            </a:r>
            <a:endParaRPr lang="ru-RU" sz="2600" dirty="0"/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60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Նպատակ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en-US" dirty="0" err="1"/>
              <a:t>Ձևակերպվող</a:t>
            </a:r>
            <a:r>
              <a:rPr lang="en-US" dirty="0"/>
              <a:t> </a:t>
            </a:r>
            <a:r>
              <a:rPr lang="en-US" dirty="0" err="1"/>
              <a:t>նպատակը</a:t>
            </a:r>
            <a:r>
              <a:rPr lang="en-US" dirty="0"/>
              <a:t> </a:t>
            </a:r>
            <a:r>
              <a:rPr lang="en-US" dirty="0" err="1"/>
              <a:t>առավելագույն</a:t>
            </a:r>
            <a:r>
              <a:rPr lang="en-US" dirty="0"/>
              <a:t> </a:t>
            </a:r>
            <a:r>
              <a:rPr lang="en-US" dirty="0" err="1"/>
              <a:t>չա­փով</a:t>
            </a:r>
            <a:r>
              <a:rPr lang="en-US" dirty="0"/>
              <a:t> </a:t>
            </a:r>
            <a:r>
              <a:rPr lang="en-US" dirty="0" err="1"/>
              <a:t>պետք</a:t>
            </a:r>
            <a:r>
              <a:rPr lang="en-US" dirty="0"/>
              <a:t> է </a:t>
            </a:r>
            <a:r>
              <a:rPr lang="en-US" dirty="0" err="1"/>
              <a:t>չափելի</a:t>
            </a:r>
            <a:r>
              <a:rPr lang="en-US" dirty="0"/>
              <a:t> և </a:t>
            </a:r>
            <a:r>
              <a:rPr lang="en-US" dirty="0" err="1"/>
              <a:t>տեսանելի</a:t>
            </a:r>
            <a:r>
              <a:rPr lang="en-US" dirty="0"/>
              <a:t> </a:t>
            </a:r>
            <a:r>
              <a:rPr lang="en-US" dirty="0" err="1"/>
              <a:t>լինի</a:t>
            </a:r>
            <a:endParaRPr lang="ru-RU" dirty="0"/>
          </a:p>
          <a:p>
            <a:r>
              <a:rPr lang="en-US" b="1" dirty="0" err="1">
                <a:solidFill>
                  <a:srgbClr val="FF0000"/>
                </a:solidFill>
              </a:rPr>
              <a:t>Ուսումնառության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գործընթացը</a:t>
            </a:r>
            <a:endParaRPr lang="ru-RU" dirty="0">
              <a:solidFill>
                <a:srgbClr val="FF0000"/>
              </a:solidFill>
            </a:endParaRPr>
          </a:p>
          <a:p>
            <a:pPr lvl="1"/>
            <a:r>
              <a:rPr lang="en-US" dirty="0" err="1"/>
              <a:t>ներկայացվում</a:t>
            </a:r>
            <a:r>
              <a:rPr lang="en-US" dirty="0"/>
              <a:t> է </a:t>
            </a:r>
            <a:r>
              <a:rPr lang="en-US" b="1" dirty="0" err="1"/>
              <a:t>քայլերի</a:t>
            </a:r>
            <a:r>
              <a:rPr lang="en-US" b="1" dirty="0"/>
              <a:t> </a:t>
            </a:r>
            <a:r>
              <a:rPr lang="en-US" b="1" dirty="0" err="1"/>
              <a:t>շարքով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ru-RU" dirty="0"/>
          </a:p>
          <a:p>
            <a:pPr lvl="1"/>
            <a:r>
              <a:rPr lang="en-US" dirty="0" err="1"/>
              <a:t>քայլերը</a:t>
            </a:r>
            <a:r>
              <a:rPr lang="en-US" dirty="0"/>
              <a:t> </a:t>
            </a:r>
            <a:r>
              <a:rPr lang="en-US" dirty="0" err="1"/>
              <a:t>պետք</a:t>
            </a:r>
            <a:r>
              <a:rPr lang="en-US" dirty="0"/>
              <a:t> է </a:t>
            </a:r>
            <a:r>
              <a:rPr lang="en-US" dirty="0" err="1"/>
              <a:t>ներկայացնեն</a:t>
            </a:r>
            <a:r>
              <a:rPr lang="en-US" dirty="0"/>
              <a:t> </a:t>
            </a:r>
            <a:r>
              <a:rPr lang="en-US" dirty="0" err="1"/>
              <a:t>ոչ</a:t>
            </a:r>
            <a:r>
              <a:rPr lang="en-US" dirty="0"/>
              <a:t> </a:t>
            </a:r>
            <a:r>
              <a:rPr lang="en-US" dirty="0" err="1"/>
              <a:t>թե</a:t>
            </a:r>
            <a:r>
              <a:rPr lang="en-US" dirty="0"/>
              <a:t> </a:t>
            </a:r>
            <a:r>
              <a:rPr lang="en-US" dirty="0" err="1"/>
              <a:t>դասի</a:t>
            </a:r>
            <a:r>
              <a:rPr lang="en-US" dirty="0"/>
              <a:t> </a:t>
            </a:r>
            <a:r>
              <a:rPr lang="en-US" dirty="0" err="1"/>
              <a:t>կառուցվածքային</a:t>
            </a:r>
            <a:r>
              <a:rPr lang="en-US" dirty="0"/>
              <a:t> </a:t>
            </a:r>
            <a:r>
              <a:rPr lang="en-US" dirty="0" err="1"/>
              <a:t>մասերը</a:t>
            </a:r>
            <a:r>
              <a:rPr lang="en-US" dirty="0"/>
              <a:t>  </a:t>
            </a:r>
            <a:r>
              <a:rPr lang="en-US" dirty="0" smtClean="0"/>
              <a:t>(</a:t>
            </a:r>
            <a:r>
              <a:rPr lang="en-US" dirty="0" err="1" smtClean="0"/>
              <a:t>ստուգել</a:t>
            </a:r>
            <a:r>
              <a:rPr lang="en-US" dirty="0" smtClean="0"/>
              <a:t> </a:t>
            </a:r>
            <a:r>
              <a:rPr lang="en-US" dirty="0" err="1"/>
              <a:t>ուսանող­ների</a:t>
            </a:r>
            <a:r>
              <a:rPr lang="en-US" dirty="0"/>
              <a:t> </a:t>
            </a:r>
            <a:r>
              <a:rPr lang="en-US" dirty="0" err="1"/>
              <a:t>ներկայությունը</a:t>
            </a:r>
            <a:r>
              <a:rPr lang="en-US" dirty="0"/>
              <a:t>, </a:t>
            </a:r>
            <a:r>
              <a:rPr lang="en-US" dirty="0" err="1" smtClean="0"/>
              <a:t>ստուգել</a:t>
            </a:r>
            <a:r>
              <a:rPr lang="en-US" dirty="0" smtClean="0"/>
              <a:t> </a:t>
            </a:r>
            <a:r>
              <a:rPr lang="en-US" dirty="0" err="1"/>
              <a:t>տնային</a:t>
            </a:r>
            <a:r>
              <a:rPr lang="en-US" dirty="0"/>
              <a:t> </a:t>
            </a:r>
            <a:r>
              <a:rPr lang="en-US" dirty="0" err="1" smtClean="0"/>
              <a:t>աշխա­տանքը</a:t>
            </a:r>
            <a:r>
              <a:rPr lang="en-US" dirty="0" smtClean="0"/>
              <a:t>, </a:t>
            </a:r>
            <a:r>
              <a:rPr lang="en-US" dirty="0" err="1" smtClean="0"/>
              <a:t>բացատրել</a:t>
            </a:r>
            <a:r>
              <a:rPr lang="en-US" dirty="0" smtClean="0"/>
              <a:t> </a:t>
            </a:r>
            <a:r>
              <a:rPr lang="en-US" dirty="0" err="1"/>
              <a:t>նոր</a:t>
            </a:r>
            <a:r>
              <a:rPr lang="en-US" dirty="0"/>
              <a:t> </a:t>
            </a:r>
            <a:r>
              <a:rPr lang="en-US" dirty="0" err="1"/>
              <a:t>նյութը</a:t>
            </a:r>
            <a:r>
              <a:rPr lang="en-US" dirty="0"/>
              <a:t> </a:t>
            </a:r>
            <a:r>
              <a:rPr lang="en-US" dirty="0" smtClean="0"/>
              <a:t>և </a:t>
            </a:r>
            <a:r>
              <a:rPr lang="en-US" dirty="0" err="1" smtClean="0"/>
              <a:t>այլն</a:t>
            </a:r>
            <a:r>
              <a:rPr lang="en-US" dirty="0"/>
              <a:t>)</a:t>
            </a:r>
            <a:endParaRPr lang="ru-RU" dirty="0"/>
          </a:p>
          <a:p>
            <a:r>
              <a:rPr lang="en-US" dirty="0" err="1" smtClean="0"/>
              <a:t>այլ</a:t>
            </a:r>
            <a:r>
              <a:rPr lang="en-US" dirty="0" smtClean="0"/>
              <a:t> </a:t>
            </a:r>
            <a:r>
              <a:rPr lang="en-US" dirty="0" err="1" smtClean="0"/>
              <a:t>սահմանված</a:t>
            </a:r>
            <a:r>
              <a:rPr lang="en-US" dirty="0" smtClean="0"/>
              <a:t> </a:t>
            </a:r>
            <a:r>
              <a:rPr lang="en-US" dirty="0" err="1"/>
              <a:t>նպատակին</a:t>
            </a:r>
            <a:r>
              <a:rPr lang="en-US" dirty="0"/>
              <a:t> </a:t>
            </a:r>
            <a:r>
              <a:rPr lang="en-US" dirty="0" err="1"/>
              <a:t>հասնելու</a:t>
            </a:r>
            <a:r>
              <a:rPr lang="en-US" dirty="0"/>
              <a:t> </a:t>
            </a:r>
            <a:r>
              <a:rPr lang="en-US" dirty="0" err="1"/>
              <a:t>քայլերը</a:t>
            </a:r>
            <a:endParaRPr lang="ru-RU" dirty="0"/>
          </a:p>
          <a:p>
            <a:pPr lvl="1"/>
            <a:r>
              <a:rPr lang="en-US" dirty="0" err="1"/>
              <a:t>ձևավորել</a:t>
            </a:r>
            <a:r>
              <a:rPr lang="en-US" dirty="0"/>
              <a:t> </a:t>
            </a:r>
            <a:r>
              <a:rPr lang="en-US" dirty="0" err="1"/>
              <a:t>անհրաժեշտ</a:t>
            </a:r>
            <a:r>
              <a:rPr lang="en-US" dirty="0"/>
              <a:t> </a:t>
            </a:r>
            <a:r>
              <a:rPr lang="en-US" dirty="0" err="1"/>
              <a:t>տեղեկությունների</a:t>
            </a:r>
            <a:r>
              <a:rPr lang="en-US" dirty="0"/>
              <a:t> </a:t>
            </a:r>
            <a:r>
              <a:rPr lang="en-US" dirty="0" err="1"/>
              <a:t>խումբը</a:t>
            </a:r>
            <a:r>
              <a:rPr lang="en-US" dirty="0"/>
              <a:t>, </a:t>
            </a:r>
            <a:endParaRPr lang="ru-RU" dirty="0"/>
          </a:p>
          <a:p>
            <a:pPr lvl="1"/>
            <a:r>
              <a:rPr lang="en-US" dirty="0" err="1"/>
              <a:t>կատարել</a:t>
            </a:r>
            <a:r>
              <a:rPr lang="en-US" dirty="0"/>
              <a:t> </a:t>
            </a:r>
            <a:r>
              <a:rPr lang="en-US" dirty="0" err="1"/>
              <a:t>անհրաժեշտ</a:t>
            </a:r>
            <a:r>
              <a:rPr lang="en-US" dirty="0"/>
              <a:t> </a:t>
            </a:r>
            <a:r>
              <a:rPr lang="en-US" dirty="0" err="1"/>
              <a:t>հաշվարկներ</a:t>
            </a:r>
            <a:r>
              <a:rPr lang="en-US" dirty="0"/>
              <a:t>, </a:t>
            </a:r>
            <a:endParaRPr lang="ru-RU" dirty="0"/>
          </a:p>
          <a:p>
            <a:pPr lvl="1"/>
            <a:r>
              <a:rPr lang="en-US" dirty="0" err="1"/>
              <a:t>ստուգել</a:t>
            </a:r>
            <a:r>
              <a:rPr lang="en-US" dirty="0"/>
              <a:t> </a:t>
            </a:r>
            <a:r>
              <a:rPr lang="en-US" dirty="0" err="1"/>
              <a:t>մշակումների</a:t>
            </a:r>
            <a:r>
              <a:rPr lang="en-US" dirty="0"/>
              <a:t> </a:t>
            </a:r>
            <a:r>
              <a:rPr lang="en-US" dirty="0" err="1"/>
              <a:t>ճշտությունը</a:t>
            </a:r>
            <a:r>
              <a:rPr lang="en-US" dirty="0"/>
              <a:t>, </a:t>
            </a:r>
            <a:endParaRPr lang="ru-RU" dirty="0"/>
          </a:p>
          <a:p>
            <a:pPr lvl="2"/>
            <a:r>
              <a:rPr lang="en-US" dirty="0" err="1"/>
              <a:t>կարգավորել</a:t>
            </a:r>
            <a:r>
              <a:rPr lang="en-US" dirty="0"/>
              <a:t> </a:t>
            </a:r>
            <a:r>
              <a:rPr lang="en-US" dirty="0" err="1"/>
              <a:t>աշխատանքի</a:t>
            </a:r>
            <a:r>
              <a:rPr lang="en-US" dirty="0"/>
              <a:t> </a:t>
            </a:r>
            <a:r>
              <a:rPr lang="en-US" dirty="0" err="1"/>
              <a:t>ռեժիմները</a:t>
            </a:r>
            <a:r>
              <a:rPr lang="en-US" dirty="0"/>
              <a:t> </a:t>
            </a:r>
            <a:endParaRPr lang="ru-RU" dirty="0"/>
          </a:p>
          <a:p>
            <a:pPr lvl="1"/>
            <a:r>
              <a:rPr lang="en-US" dirty="0"/>
              <a:t>և </a:t>
            </a:r>
            <a:r>
              <a:rPr lang="en-US" dirty="0" err="1"/>
              <a:t>այլն</a:t>
            </a:r>
            <a:r>
              <a:rPr lang="en-US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892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en-US" dirty="0" err="1" smtClean="0"/>
              <a:t>գործընթացի</a:t>
            </a:r>
            <a:r>
              <a:rPr lang="en-US" dirty="0" smtClean="0"/>
              <a:t> </a:t>
            </a:r>
            <a:r>
              <a:rPr lang="en-US" dirty="0" err="1" smtClean="0"/>
              <a:t>յուրաքանչյուր</a:t>
            </a:r>
            <a:r>
              <a:rPr lang="en-US" dirty="0" smtClean="0"/>
              <a:t> </a:t>
            </a:r>
            <a:r>
              <a:rPr lang="en-US" dirty="0" err="1" smtClean="0"/>
              <a:t>քայլի</a:t>
            </a:r>
            <a:r>
              <a:rPr lang="en-US" dirty="0" smtClean="0"/>
              <a:t> </a:t>
            </a:r>
            <a:r>
              <a:rPr lang="en-US" dirty="0" err="1" smtClean="0"/>
              <a:t>համար</a:t>
            </a:r>
            <a:r>
              <a:rPr lang="en-US" dirty="0" smtClean="0"/>
              <a:t> </a:t>
            </a:r>
            <a:r>
              <a:rPr lang="en-US" dirty="0" err="1" smtClean="0"/>
              <a:t>նախատեսվում</a:t>
            </a:r>
            <a:r>
              <a:rPr lang="en-US" dirty="0" smtClean="0"/>
              <a:t> է </a:t>
            </a:r>
            <a:r>
              <a:rPr lang="en-US" dirty="0" err="1" smtClean="0"/>
              <a:t>որոշակի</a:t>
            </a:r>
            <a:r>
              <a:rPr lang="en-US" dirty="0" smtClean="0"/>
              <a:t> </a:t>
            </a:r>
            <a:r>
              <a:rPr lang="en-US" dirty="0" err="1" smtClean="0"/>
              <a:t>ժամանակ</a:t>
            </a:r>
            <a:endParaRPr lang="ru-RU" dirty="0" smtClean="0"/>
          </a:p>
          <a:p>
            <a:r>
              <a:rPr lang="en-US" dirty="0" err="1" smtClean="0"/>
              <a:t>Յուրաքանչյուր</a:t>
            </a:r>
            <a:r>
              <a:rPr lang="en-US" dirty="0" smtClean="0"/>
              <a:t> </a:t>
            </a:r>
            <a:r>
              <a:rPr lang="en-US" dirty="0" err="1" smtClean="0"/>
              <a:t>քայլի</a:t>
            </a:r>
            <a:r>
              <a:rPr lang="en-US" dirty="0" smtClean="0"/>
              <a:t> </a:t>
            </a:r>
            <a:r>
              <a:rPr lang="en-US" dirty="0" err="1" smtClean="0"/>
              <a:t>համար</a:t>
            </a:r>
            <a:r>
              <a:rPr lang="en-US" dirty="0" smtClean="0"/>
              <a:t> </a:t>
            </a:r>
            <a:r>
              <a:rPr lang="en-US" dirty="0" err="1" smtClean="0"/>
              <a:t>պլանում</a:t>
            </a:r>
            <a:r>
              <a:rPr lang="en-US" dirty="0" smtClean="0"/>
              <a:t> </a:t>
            </a:r>
            <a:r>
              <a:rPr lang="en-US" dirty="0" err="1" smtClean="0"/>
              <a:t>նշվում</a:t>
            </a:r>
            <a:r>
              <a:rPr lang="en-US" dirty="0" smtClean="0"/>
              <a:t> է </a:t>
            </a:r>
            <a:r>
              <a:rPr lang="en-US" dirty="0" err="1" smtClean="0"/>
              <a:t>նաև</a:t>
            </a:r>
            <a:r>
              <a:rPr lang="en-US" dirty="0" smtClean="0"/>
              <a:t> </a:t>
            </a:r>
            <a:r>
              <a:rPr lang="en-US" dirty="0" err="1" smtClean="0"/>
              <a:t>կիրառվող</a:t>
            </a:r>
            <a:r>
              <a:rPr lang="en-US" dirty="0" smtClean="0"/>
              <a:t> </a:t>
            </a:r>
            <a:r>
              <a:rPr lang="en-US" dirty="0" err="1" smtClean="0"/>
              <a:t>մեթոդը</a:t>
            </a:r>
            <a:r>
              <a:rPr lang="en-US" dirty="0" smtClean="0"/>
              <a:t>: </a:t>
            </a:r>
            <a:endParaRPr lang="ru-RU" dirty="0" smtClean="0"/>
          </a:p>
          <a:p>
            <a:r>
              <a:rPr lang="en-US" dirty="0" err="1" smtClean="0"/>
              <a:t>Դրանք</a:t>
            </a:r>
            <a:r>
              <a:rPr lang="en-US" dirty="0" smtClean="0"/>
              <a:t> </a:t>
            </a:r>
            <a:r>
              <a:rPr lang="en-US" dirty="0" err="1" smtClean="0"/>
              <a:t>առավելապես</a:t>
            </a:r>
            <a:r>
              <a:rPr lang="en-US" dirty="0" smtClean="0"/>
              <a:t> </a:t>
            </a:r>
            <a:r>
              <a:rPr lang="en-US" dirty="0" err="1" smtClean="0"/>
              <a:t>պետք</a:t>
            </a:r>
            <a:r>
              <a:rPr lang="en-US" dirty="0" smtClean="0"/>
              <a:t> է </a:t>
            </a:r>
            <a:r>
              <a:rPr lang="en-US" dirty="0" err="1" smtClean="0"/>
              <a:t>լինեն</a:t>
            </a:r>
            <a:r>
              <a:rPr lang="en-US" dirty="0" smtClean="0"/>
              <a:t> </a:t>
            </a:r>
            <a:r>
              <a:rPr lang="en-US" dirty="0" err="1" smtClean="0"/>
              <a:t>ակտիվ</a:t>
            </a:r>
            <a:r>
              <a:rPr lang="en-US" dirty="0" smtClean="0"/>
              <a:t> </a:t>
            </a:r>
            <a:r>
              <a:rPr lang="en-US" dirty="0" err="1" smtClean="0"/>
              <a:t>ուսումնառության</a:t>
            </a:r>
            <a:r>
              <a:rPr lang="en-US" dirty="0" smtClean="0"/>
              <a:t> </a:t>
            </a:r>
            <a:r>
              <a:rPr lang="en-US" dirty="0" err="1" smtClean="0"/>
              <a:t>մեթոդներ</a:t>
            </a:r>
            <a:r>
              <a:rPr lang="en-US" dirty="0" smtClean="0"/>
              <a:t>: </a:t>
            </a:r>
            <a:endParaRPr lang="en-US" dirty="0"/>
          </a:p>
          <a:p>
            <a:pPr marL="109728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Ռեսուրսներ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ցույց</a:t>
            </a:r>
            <a:r>
              <a:rPr lang="en-US" dirty="0" smtClean="0"/>
              <a:t> է </a:t>
            </a:r>
            <a:r>
              <a:rPr lang="en-US" dirty="0" err="1" smtClean="0"/>
              <a:t>տրվում</a:t>
            </a:r>
            <a:r>
              <a:rPr lang="en-US" dirty="0" smtClean="0"/>
              <a:t>, </a:t>
            </a:r>
            <a:r>
              <a:rPr lang="en-US" dirty="0" err="1" smtClean="0"/>
              <a:t>թե</a:t>
            </a:r>
            <a:r>
              <a:rPr lang="en-US" dirty="0" smtClean="0"/>
              <a:t> </a:t>
            </a:r>
            <a:r>
              <a:rPr lang="en-US" dirty="0" err="1" smtClean="0"/>
              <a:t>տվյալ</a:t>
            </a:r>
            <a:r>
              <a:rPr lang="en-US" dirty="0" smtClean="0"/>
              <a:t> </a:t>
            </a:r>
            <a:r>
              <a:rPr lang="en-US" dirty="0" err="1" smtClean="0"/>
              <a:t>քայլի</a:t>
            </a:r>
            <a:r>
              <a:rPr lang="en-US" dirty="0" smtClean="0"/>
              <a:t> </a:t>
            </a:r>
            <a:r>
              <a:rPr lang="en-US" dirty="0" err="1" smtClean="0"/>
              <a:t>ուսուցման</a:t>
            </a:r>
            <a:r>
              <a:rPr lang="en-US" dirty="0" smtClean="0"/>
              <a:t> </a:t>
            </a:r>
            <a:r>
              <a:rPr lang="en-US" dirty="0" err="1" smtClean="0"/>
              <a:t>հա­մար</a:t>
            </a:r>
            <a:r>
              <a:rPr lang="en-US" dirty="0" smtClean="0"/>
              <a:t> </a:t>
            </a:r>
            <a:r>
              <a:rPr lang="en-US" dirty="0" err="1" smtClean="0"/>
              <a:t>ինչ</a:t>
            </a:r>
            <a:r>
              <a:rPr lang="en-US" dirty="0" smtClean="0"/>
              <a:t> </a:t>
            </a:r>
            <a:r>
              <a:rPr lang="en-US" dirty="0" err="1" smtClean="0"/>
              <a:t>ռեսուրսներ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 </a:t>
            </a:r>
            <a:r>
              <a:rPr lang="en-US" dirty="0" err="1" smtClean="0"/>
              <a:t>անհրաժեշտ</a:t>
            </a:r>
            <a:r>
              <a:rPr lang="en-US" dirty="0" smtClean="0"/>
              <a:t> </a:t>
            </a:r>
            <a:endParaRPr lang="ru-RU" dirty="0" smtClean="0"/>
          </a:p>
          <a:p>
            <a:pPr lvl="1"/>
            <a:r>
              <a:rPr lang="en-US" dirty="0" err="1" smtClean="0"/>
              <a:t>սարքեր</a:t>
            </a:r>
            <a:r>
              <a:rPr lang="en-US" dirty="0" smtClean="0"/>
              <a:t>, </a:t>
            </a:r>
            <a:r>
              <a:rPr lang="en-US" dirty="0" err="1" smtClean="0"/>
              <a:t>գործիքներ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 smtClean="0"/>
              <a:t>տեղեկատու</a:t>
            </a:r>
            <a:r>
              <a:rPr lang="en-US" dirty="0" smtClean="0"/>
              <a:t> </a:t>
            </a:r>
            <a:r>
              <a:rPr lang="en-US" dirty="0" err="1" smtClean="0"/>
              <a:t>նյութեր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 smtClean="0"/>
              <a:t>նորմաներ</a:t>
            </a:r>
            <a:r>
              <a:rPr lang="en-US" dirty="0" smtClean="0"/>
              <a:t>, </a:t>
            </a:r>
            <a:r>
              <a:rPr lang="en-US" dirty="0" err="1" smtClean="0"/>
              <a:t>տեխնոլոգիական</a:t>
            </a:r>
            <a:endParaRPr lang="en-US" dirty="0" smtClean="0"/>
          </a:p>
          <a:p>
            <a:pPr lvl="1"/>
            <a:r>
              <a:rPr lang="en-US" dirty="0" err="1" smtClean="0"/>
              <a:t>համակարգչային</a:t>
            </a:r>
            <a:r>
              <a:rPr lang="en-US" dirty="0" smtClean="0"/>
              <a:t> </a:t>
            </a:r>
            <a:r>
              <a:rPr lang="en-US" dirty="0" err="1" smtClean="0"/>
              <a:t>ծրագրեր</a:t>
            </a:r>
            <a:r>
              <a:rPr lang="en-US" dirty="0" smtClean="0"/>
              <a:t> և </a:t>
            </a:r>
            <a:r>
              <a:rPr lang="en-US" dirty="0" err="1" smtClean="0"/>
              <a:t>այլն</a:t>
            </a:r>
            <a:r>
              <a:rPr lang="en-US" dirty="0" smtClean="0"/>
              <a:t>։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68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Առանցքային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կետերի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ամփոփում</a:t>
            </a:r>
            <a:endParaRPr lang="ru-RU" dirty="0">
              <a:solidFill>
                <a:srgbClr val="FF0000"/>
              </a:solidFill>
            </a:endParaRPr>
          </a:p>
          <a:p>
            <a:pPr lvl="1"/>
            <a:r>
              <a:rPr lang="en-US" dirty="0" err="1" smtClean="0"/>
              <a:t>Լրացվում</a:t>
            </a:r>
            <a:r>
              <a:rPr lang="en-US" dirty="0" smtClean="0"/>
              <a:t> </a:t>
            </a:r>
            <a:r>
              <a:rPr lang="en-US" dirty="0"/>
              <a:t>է </a:t>
            </a:r>
            <a:r>
              <a:rPr lang="en-US" dirty="0" err="1"/>
              <a:t>ուսումնական</a:t>
            </a:r>
            <a:r>
              <a:rPr lang="en-US" dirty="0"/>
              <a:t> </a:t>
            </a:r>
            <a:r>
              <a:rPr lang="en-US" dirty="0" err="1"/>
              <a:t>պարապմունքից</a:t>
            </a:r>
            <a:r>
              <a:rPr lang="en-US" dirty="0"/>
              <a:t> </a:t>
            </a:r>
            <a:r>
              <a:rPr lang="en-US" dirty="0" err="1" smtClean="0"/>
              <a:t>հետո</a:t>
            </a:r>
            <a:r>
              <a:rPr lang="en-US" dirty="0" smtClean="0"/>
              <a:t>։ </a:t>
            </a:r>
            <a:endParaRPr lang="ru-RU" dirty="0" smtClean="0"/>
          </a:p>
          <a:p>
            <a:pPr lvl="1"/>
            <a:r>
              <a:rPr lang="en-US" dirty="0" err="1" smtClean="0"/>
              <a:t>Սա</a:t>
            </a:r>
            <a:r>
              <a:rPr lang="en-US" dirty="0" smtClean="0"/>
              <a:t> </a:t>
            </a:r>
            <a:r>
              <a:rPr lang="en-US" dirty="0" err="1"/>
              <a:t>գործընթացի</a:t>
            </a:r>
            <a:r>
              <a:rPr lang="en-US" dirty="0"/>
              <a:t> </a:t>
            </a:r>
            <a:r>
              <a:rPr lang="en-US" dirty="0" err="1"/>
              <a:t>ինքնադիտարկման</a:t>
            </a:r>
            <a:r>
              <a:rPr lang="en-US" dirty="0"/>
              <a:t> </a:t>
            </a:r>
            <a:r>
              <a:rPr lang="en-US" dirty="0" err="1"/>
              <a:t>գրանցում</a:t>
            </a:r>
            <a:r>
              <a:rPr lang="en-US" dirty="0"/>
              <a:t> է՝ </a:t>
            </a:r>
            <a:r>
              <a:rPr lang="en-US" dirty="0" err="1"/>
              <a:t>գործընթացի</a:t>
            </a:r>
            <a:r>
              <a:rPr lang="en-US" dirty="0"/>
              <a:t> </a:t>
            </a:r>
            <a:r>
              <a:rPr lang="en-US" dirty="0" err="1"/>
              <a:t>կատարելագործման</a:t>
            </a:r>
            <a:r>
              <a:rPr lang="en-US" dirty="0"/>
              <a:t> և </a:t>
            </a:r>
            <a:r>
              <a:rPr lang="en-US" dirty="0" err="1"/>
              <a:t>հնարավոր</a:t>
            </a:r>
            <a:r>
              <a:rPr lang="en-US" dirty="0"/>
              <a:t> </a:t>
            </a:r>
            <a:r>
              <a:rPr lang="en-US" dirty="0" err="1"/>
              <a:t>թերությունների</a:t>
            </a:r>
            <a:r>
              <a:rPr lang="en-US" dirty="0"/>
              <a:t> </a:t>
            </a:r>
            <a:r>
              <a:rPr lang="en-US" dirty="0" err="1"/>
              <a:t>վերացման</a:t>
            </a:r>
            <a:r>
              <a:rPr lang="en-US" dirty="0"/>
              <a:t>  </a:t>
            </a:r>
            <a:r>
              <a:rPr lang="en-US" dirty="0" err="1" smtClean="0"/>
              <a:t>նպատակով</a:t>
            </a:r>
            <a:endParaRPr lang="en-US" dirty="0" smtClean="0"/>
          </a:p>
          <a:p>
            <a:pPr lvl="1"/>
            <a:endParaRPr lang="ru-RU" dirty="0"/>
          </a:p>
          <a:p>
            <a:r>
              <a:rPr lang="en-US" b="1" dirty="0" err="1">
                <a:solidFill>
                  <a:srgbClr val="FF0000"/>
                </a:solidFill>
              </a:rPr>
              <a:t>Հետագա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ընթերցման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համար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հանձնարարվող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նյութեր</a:t>
            </a:r>
            <a:endParaRPr lang="ru-RU" dirty="0">
              <a:solidFill>
                <a:srgbClr val="FF0000"/>
              </a:solidFill>
            </a:endParaRPr>
          </a:p>
          <a:p>
            <a:pPr lvl="1"/>
            <a:r>
              <a:rPr lang="en-US" dirty="0" err="1" smtClean="0"/>
              <a:t>ուսանողի</a:t>
            </a:r>
            <a:r>
              <a:rPr lang="en-US" dirty="0" smtClean="0"/>
              <a:t> </a:t>
            </a:r>
            <a:r>
              <a:rPr lang="en-US" b="1" dirty="0" err="1"/>
              <a:t>տնային</a:t>
            </a:r>
            <a:r>
              <a:rPr lang="en-US" b="1" dirty="0"/>
              <a:t> </a:t>
            </a:r>
            <a:r>
              <a:rPr lang="en-US" b="1" dirty="0" err="1"/>
              <a:t>հանձնարարությունը</a:t>
            </a:r>
            <a:endParaRPr lang="ru-RU" dirty="0"/>
          </a:p>
          <a:p>
            <a:pPr lvl="1"/>
            <a:r>
              <a:rPr lang="en-US" b="1" dirty="0" err="1"/>
              <a:t>լրացուցիչ</a:t>
            </a:r>
            <a:r>
              <a:rPr lang="en-US" b="1" dirty="0"/>
              <a:t> </a:t>
            </a:r>
            <a:r>
              <a:rPr lang="en-US" b="1" dirty="0" err="1"/>
              <a:t>նյութերը</a:t>
            </a:r>
            <a:r>
              <a:rPr lang="en-US" dirty="0"/>
              <a:t>, </a:t>
            </a:r>
            <a:r>
              <a:rPr lang="en-US" dirty="0" err="1"/>
              <a:t>որոնց</a:t>
            </a:r>
            <a:r>
              <a:rPr lang="en-US" dirty="0"/>
              <a:t> </a:t>
            </a:r>
            <a:r>
              <a:rPr lang="en-US" dirty="0" err="1"/>
              <a:t>պետք</a:t>
            </a:r>
            <a:r>
              <a:rPr lang="en-US" dirty="0"/>
              <a:t> է </a:t>
            </a:r>
            <a:r>
              <a:rPr lang="en-US" dirty="0" err="1"/>
              <a:t>ծանոթանա</a:t>
            </a:r>
            <a:r>
              <a:rPr lang="en-US" dirty="0"/>
              <a:t> </a:t>
            </a:r>
            <a:r>
              <a:rPr lang="en-US" dirty="0" err="1"/>
              <a:t>ուսանողը</a:t>
            </a:r>
            <a:r>
              <a:rPr lang="en-US" dirty="0"/>
              <a:t> </a:t>
            </a:r>
            <a:r>
              <a:rPr lang="en-US" dirty="0" err="1"/>
              <a:t>իր</a:t>
            </a:r>
            <a:r>
              <a:rPr lang="en-US" dirty="0"/>
              <a:t> </a:t>
            </a:r>
            <a:r>
              <a:rPr lang="en-US" dirty="0" err="1"/>
              <a:t>ընդհանուր</a:t>
            </a:r>
            <a:r>
              <a:rPr lang="en-US" dirty="0"/>
              <a:t> </a:t>
            </a:r>
            <a:r>
              <a:rPr lang="en-US" dirty="0" err="1"/>
              <a:t>պատրաստվածության</a:t>
            </a:r>
            <a:r>
              <a:rPr lang="en-US" dirty="0"/>
              <a:t> </a:t>
            </a:r>
            <a:r>
              <a:rPr lang="en-US" dirty="0" err="1"/>
              <a:t>մակարդակը</a:t>
            </a:r>
            <a:r>
              <a:rPr lang="en-US" dirty="0"/>
              <a:t> </a:t>
            </a:r>
            <a:r>
              <a:rPr lang="en-US" dirty="0" err="1"/>
              <a:t>բարձրացնելու</a:t>
            </a:r>
            <a:r>
              <a:rPr lang="en-US" dirty="0"/>
              <a:t> </a:t>
            </a:r>
            <a:r>
              <a:rPr lang="en-US" dirty="0" err="1"/>
              <a:t>համար</a:t>
            </a:r>
            <a:r>
              <a:rPr lang="en-US" dirty="0"/>
              <a:t>: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59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1328"/>
            <a:ext cx="8712968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Դասավանդման</a:t>
            </a:r>
            <a:r>
              <a:rPr lang="en-US" dirty="0" smtClean="0"/>
              <a:t> </a:t>
            </a:r>
            <a:r>
              <a:rPr lang="en-US" dirty="0" err="1"/>
              <a:t>նյութը</a:t>
            </a:r>
            <a:r>
              <a:rPr lang="en-US" dirty="0"/>
              <a:t> </a:t>
            </a:r>
            <a:r>
              <a:rPr lang="en-US" dirty="0" err="1"/>
              <a:t>դասախոսության</a:t>
            </a:r>
            <a:r>
              <a:rPr lang="en-US" dirty="0"/>
              <a:t> </a:t>
            </a:r>
            <a:r>
              <a:rPr lang="en-US" dirty="0" err="1"/>
              <a:t>նյութը</a:t>
            </a:r>
            <a:r>
              <a:rPr lang="en-US" dirty="0"/>
              <a:t> </a:t>
            </a:r>
            <a:r>
              <a:rPr lang="en-US" dirty="0" err="1"/>
              <a:t>չէ</a:t>
            </a:r>
            <a:r>
              <a:rPr lang="en-US" dirty="0"/>
              <a:t>։</a:t>
            </a:r>
            <a:endParaRPr lang="ru-RU" dirty="0"/>
          </a:p>
          <a:p>
            <a:pPr lvl="1"/>
            <a:r>
              <a:rPr lang="en-US" dirty="0" err="1"/>
              <a:t>Դասավանդման</a:t>
            </a:r>
            <a:r>
              <a:rPr lang="en-US" dirty="0"/>
              <a:t> </a:t>
            </a:r>
            <a:r>
              <a:rPr lang="en-US" dirty="0" err="1"/>
              <a:t>նյութը</a:t>
            </a:r>
            <a:r>
              <a:rPr lang="en-US" dirty="0"/>
              <a:t> </a:t>
            </a:r>
            <a:r>
              <a:rPr lang="en-US" dirty="0" err="1"/>
              <a:t>պետք</a:t>
            </a:r>
            <a:r>
              <a:rPr lang="en-US" dirty="0"/>
              <a:t> է </a:t>
            </a:r>
            <a:r>
              <a:rPr lang="en-US" dirty="0" err="1"/>
              <a:t>կազմված</a:t>
            </a:r>
            <a:r>
              <a:rPr lang="en-US" dirty="0"/>
              <a:t> </a:t>
            </a:r>
            <a:r>
              <a:rPr lang="en-US" dirty="0" err="1"/>
              <a:t>լինի</a:t>
            </a:r>
            <a:r>
              <a:rPr lang="en-US" dirty="0"/>
              <a:t> </a:t>
            </a:r>
            <a:r>
              <a:rPr lang="en-US" dirty="0" err="1"/>
              <a:t>ակտիվ</a:t>
            </a:r>
            <a:r>
              <a:rPr lang="en-US" dirty="0"/>
              <a:t> </a:t>
            </a:r>
            <a:r>
              <a:rPr lang="en-US" dirty="0" err="1"/>
              <a:t>ուսումնառության</a:t>
            </a:r>
            <a:r>
              <a:rPr lang="en-US" dirty="0"/>
              <a:t> </a:t>
            </a:r>
            <a:r>
              <a:rPr lang="en-US" dirty="0" err="1"/>
              <a:t>իրականացման</a:t>
            </a:r>
            <a:r>
              <a:rPr lang="en-US" dirty="0"/>
              <a:t> </a:t>
            </a:r>
            <a:r>
              <a:rPr lang="en-US" dirty="0" err="1"/>
              <a:t>պահանջներին</a:t>
            </a:r>
            <a:r>
              <a:rPr lang="en-US" dirty="0"/>
              <a:t> </a:t>
            </a:r>
            <a:r>
              <a:rPr lang="en-US" dirty="0" err="1"/>
              <a:t>համապատասխան</a:t>
            </a:r>
            <a:r>
              <a:rPr lang="en-US" dirty="0"/>
              <a:t>։ </a:t>
            </a:r>
            <a:endParaRPr lang="ru-RU" dirty="0"/>
          </a:p>
          <a:p>
            <a:pPr lvl="0"/>
            <a:r>
              <a:rPr lang="en-US" b="1" dirty="0" err="1" smtClean="0"/>
              <a:t>պետք</a:t>
            </a:r>
            <a:r>
              <a:rPr lang="en-US" b="1" dirty="0" smtClean="0"/>
              <a:t> </a:t>
            </a:r>
            <a:r>
              <a:rPr lang="en-US" b="1" dirty="0"/>
              <a:t>է </a:t>
            </a:r>
            <a:r>
              <a:rPr lang="en-US" b="1" dirty="0" err="1"/>
              <a:t>ծառայի</a:t>
            </a:r>
            <a:r>
              <a:rPr lang="en-US" b="1" dirty="0"/>
              <a:t> </a:t>
            </a:r>
            <a:r>
              <a:rPr lang="en-US" b="1" dirty="0" err="1"/>
              <a:t>կարողությունների</a:t>
            </a:r>
            <a:r>
              <a:rPr lang="en-US" b="1" dirty="0"/>
              <a:t> </a:t>
            </a:r>
            <a:r>
              <a:rPr lang="en-US" b="1" dirty="0" err="1"/>
              <a:t>ձևավոր­մանը</a:t>
            </a:r>
            <a:endParaRPr lang="ru-RU" dirty="0"/>
          </a:p>
          <a:p>
            <a:pPr lvl="1"/>
            <a:r>
              <a:rPr lang="en-US" dirty="0" err="1"/>
              <a:t>համապատասխան</a:t>
            </a:r>
            <a:r>
              <a:rPr lang="en-US" dirty="0"/>
              <a:t> </a:t>
            </a:r>
            <a:r>
              <a:rPr lang="en-US" dirty="0" err="1"/>
              <a:t>կարողության</a:t>
            </a:r>
            <a:r>
              <a:rPr lang="en-US" dirty="0"/>
              <a:t> </a:t>
            </a:r>
            <a:r>
              <a:rPr lang="en-US" dirty="0" err="1"/>
              <a:t>տարրերի</a:t>
            </a:r>
            <a:r>
              <a:rPr lang="en-US" dirty="0"/>
              <a:t> </a:t>
            </a:r>
            <a:r>
              <a:rPr lang="en-US" dirty="0" err="1"/>
              <a:t>ձևավորման</a:t>
            </a:r>
            <a:r>
              <a:rPr lang="en-US" dirty="0"/>
              <a:t> </a:t>
            </a:r>
            <a:r>
              <a:rPr lang="en-US" dirty="0" err="1"/>
              <a:t>տրա­մա­բանությամբ</a:t>
            </a:r>
            <a:r>
              <a:rPr lang="en-US" dirty="0"/>
              <a:t>` </a:t>
            </a:r>
            <a:r>
              <a:rPr lang="en-US" dirty="0" err="1"/>
              <a:t>բովանդա­կային</a:t>
            </a:r>
            <a:r>
              <a:rPr lang="en-US" dirty="0"/>
              <a:t> </a:t>
            </a:r>
            <a:r>
              <a:rPr lang="en-US" dirty="0" err="1"/>
              <a:t>նյութ</a:t>
            </a:r>
            <a:r>
              <a:rPr lang="en-US" dirty="0"/>
              <a:t> </a:t>
            </a:r>
            <a:r>
              <a:rPr lang="en-US" dirty="0" err="1" smtClean="0"/>
              <a:t>առաջարկել</a:t>
            </a:r>
            <a:r>
              <a:rPr lang="en-US" dirty="0" smtClean="0"/>
              <a:t> </a:t>
            </a:r>
            <a:r>
              <a:rPr lang="en-US" dirty="0" err="1" smtClean="0"/>
              <a:t>այն</a:t>
            </a:r>
            <a:r>
              <a:rPr lang="en-US" dirty="0" smtClean="0"/>
              <a:t> </a:t>
            </a:r>
            <a:r>
              <a:rPr lang="en-US" dirty="0" err="1"/>
              <a:t>ապահովելուն</a:t>
            </a:r>
            <a:r>
              <a:rPr lang="en-US" dirty="0"/>
              <a:t> </a:t>
            </a:r>
            <a:r>
              <a:rPr lang="en-US" dirty="0" err="1"/>
              <a:t>հասցնող</a:t>
            </a:r>
            <a:r>
              <a:rPr lang="en-US" dirty="0"/>
              <a:t> </a:t>
            </a:r>
            <a:r>
              <a:rPr lang="en-US" dirty="0" err="1"/>
              <a:t>քայլերի</a:t>
            </a:r>
            <a:r>
              <a:rPr lang="en-US" dirty="0"/>
              <a:t> </a:t>
            </a:r>
            <a:r>
              <a:rPr lang="en-US" dirty="0" err="1"/>
              <a:t>համար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Դասավանդման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նյութ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19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5184576"/>
          </a:xfrm>
        </p:spPr>
        <p:txBody>
          <a:bodyPr>
            <a:normAutofit/>
          </a:bodyPr>
          <a:lstStyle/>
          <a:p>
            <a:pPr lvl="0"/>
            <a:r>
              <a:rPr lang="en-US" sz="2400" b="1" dirty="0" err="1" smtClean="0"/>
              <a:t>Նույն</a:t>
            </a:r>
            <a:r>
              <a:rPr lang="en-US" sz="2400" b="1" dirty="0" smtClean="0"/>
              <a:t> </a:t>
            </a:r>
            <a:r>
              <a:rPr lang="en-US" sz="2400" b="1" dirty="0" err="1"/>
              <a:t>դասի</a:t>
            </a:r>
            <a:r>
              <a:rPr lang="en-US" sz="2400" b="1" dirty="0"/>
              <a:t> </a:t>
            </a:r>
            <a:r>
              <a:rPr lang="en-US" sz="2400" b="1" dirty="0" err="1"/>
              <a:t>ընթացքում</a:t>
            </a:r>
            <a:r>
              <a:rPr lang="en-US" sz="2400" b="1" dirty="0"/>
              <a:t> </a:t>
            </a:r>
            <a:r>
              <a:rPr lang="en-US" sz="2400" b="1" dirty="0" err="1"/>
              <a:t>կարիք</a:t>
            </a:r>
            <a:r>
              <a:rPr lang="en-US" sz="2400" b="1" dirty="0"/>
              <a:t> է </a:t>
            </a:r>
            <a:r>
              <a:rPr lang="en-US" sz="2400" b="1" dirty="0" err="1"/>
              <a:t>զգացվելու</a:t>
            </a:r>
            <a:r>
              <a:rPr lang="en-US" sz="2400" b="1" dirty="0"/>
              <a:t> </a:t>
            </a:r>
            <a:r>
              <a:rPr lang="en-US" sz="2400" b="1" dirty="0" err="1"/>
              <a:t>ներառել</a:t>
            </a:r>
            <a:r>
              <a:rPr lang="en-US" sz="2400" b="1" dirty="0"/>
              <a:t> </a:t>
            </a:r>
            <a:r>
              <a:rPr lang="en-US" sz="2400" b="1" dirty="0" err="1"/>
              <a:t>նախկին</a:t>
            </a:r>
            <a:r>
              <a:rPr lang="en-US" sz="2400" b="1" dirty="0"/>
              <a:t> </a:t>
            </a:r>
            <a:r>
              <a:rPr lang="en-US" sz="2400" b="1" dirty="0" err="1"/>
              <a:t>մի</a:t>
            </a:r>
            <a:r>
              <a:rPr lang="en-US" sz="2400" b="1" dirty="0"/>
              <a:t> </a:t>
            </a:r>
            <a:r>
              <a:rPr lang="en-US" sz="2400" b="1" dirty="0" err="1"/>
              <a:t>քա­նի</a:t>
            </a:r>
            <a:r>
              <a:rPr lang="en-US" sz="2400" b="1" dirty="0"/>
              <a:t> </a:t>
            </a:r>
            <a:r>
              <a:rPr lang="en-US" sz="2400" b="1" dirty="0" err="1"/>
              <a:t>առարկաների</a:t>
            </a:r>
            <a:r>
              <a:rPr lang="en-US" sz="2400" b="1" dirty="0"/>
              <a:t> </a:t>
            </a:r>
            <a:r>
              <a:rPr lang="en-US" sz="2400" b="1" dirty="0" err="1"/>
              <a:t>ծրագրերով</a:t>
            </a:r>
            <a:r>
              <a:rPr lang="en-US" sz="2400" b="1" dirty="0"/>
              <a:t> </a:t>
            </a:r>
            <a:r>
              <a:rPr lang="en-US" sz="2400" b="1" dirty="0" err="1"/>
              <a:t>նախատեսված</a:t>
            </a:r>
            <a:r>
              <a:rPr lang="en-US" sz="2400" b="1" dirty="0"/>
              <a:t> </a:t>
            </a:r>
            <a:r>
              <a:rPr lang="en-US" sz="2400" b="1" dirty="0" err="1"/>
              <a:t>նյութ</a:t>
            </a:r>
            <a:endParaRPr lang="ru-RU" sz="2400" dirty="0"/>
          </a:p>
          <a:p>
            <a:pPr lvl="0"/>
            <a:r>
              <a:rPr lang="en-US" sz="2400" dirty="0" err="1" smtClean="0"/>
              <a:t>Դասավանդման</a:t>
            </a:r>
            <a:r>
              <a:rPr lang="en-US" sz="2400" dirty="0" smtClean="0"/>
              <a:t> </a:t>
            </a:r>
            <a:r>
              <a:rPr lang="en-US" sz="2400" dirty="0" err="1"/>
              <a:t>նյութը</a:t>
            </a:r>
            <a:r>
              <a:rPr lang="en-US" sz="2400" dirty="0"/>
              <a:t> </a:t>
            </a:r>
            <a:r>
              <a:rPr lang="en-US" sz="2400" dirty="0" err="1"/>
              <a:t>պետք</a:t>
            </a:r>
            <a:r>
              <a:rPr lang="en-US" sz="2400" dirty="0"/>
              <a:t> է </a:t>
            </a:r>
            <a:r>
              <a:rPr lang="en-US" sz="2400" dirty="0" err="1"/>
              <a:t>ուղղակիո­րեն</a:t>
            </a:r>
            <a:r>
              <a:rPr lang="en-US" sz="2400" dirty="0"/>
              <a:t> </a:t>
            </a:r>
            <a:r>
              <a:rPr lang="en-US" sz="2400" dirty="0" err="1"/>
              <a:t>ներառի</a:t>
            </a:r>
            <a:r>
              <a:rPr lang="en-US" sz="2400" dirty="0"/>
              <a:t> </a:t>
            </a:r>
            <a:r>
              <a:rPr lang="en-US" sz="2400" dirty="0" err="1"/>
              <a:t>ըստ</a:t>
            </a:r>
            <a:r>
              <a:rPr lang="en-US" sz="2400" dirty="0"/>
              <a:t> </a:t>
            </a:r>
            <a:r>
              <a:rPr lang="en-US" sz="2400" dirty="0" err="1"/>
              <a:t>առարկաների</a:t>
            </a:r>
            <a:r>
              <a:rPr lang="en-US" sz="2400" dirty="0"/>
              <a:t> </a:t>
            </a:r>
            <a:r>
              <a:rPr lang="en-US" sz="2400" dirty="0" err="1"/>
              <a:t>բոլոր</a:t>
            </a:r>
            <a:r>
              <a:rPr lang="en-US" sz="2400" dirty="0"/>
              <a:t> </a:t>
            </a:r>
            <a:r>
              <a:rPr lang="en-US" sz="2400" dirty="0" err="1"/>
              <a:t>ան­հրա­ժեշտ</a:t>
            </a:r>
            <a:r>
              <a:rPr lang="en-US" sz="2400" dirty="0"/>
              <a:t> </a:t>
            </a:r>
            <a:r>
              <a:rPr lang="en-US" sz="2400" dirty="0" err="1"/>
              <a:t>հարցերը</a:t>
            </a:r>
            <a:r>
              <a:rPr lang="en-US" sz="2400" dirty="0"/>
              <a:t>` </a:t>
            </a:r>
            <a:r>
              <a:rPr lang="en-US" sz="2400" dirty="0" err="1"/>
              <a:t>կոնկրետացված</a:t>
            </a:r>
            <a:r>
              <a:rPr lang="en-US" sz="2400" dirty="0"/>
              <a:t> </a:t>
            </a:r>
            <a:r>
              <a:rPr lang="en-US" sz="2400" dirty="0" err="1"/>
              <a:t>կարո­ղության</a:t>
            </a:r>
            <a:r>
              <a:rPr lang="en-US" sz="2400" dirty="0"/>
              <a:t> </a:t>
            </a:r>
            <a:r>
              <a:rPr lang="en-US" sz="2400" dirty="0" err="1"/>
              <a:t>տվյալ</a:t>
            </a:r>
            <a:r>
              <a:rPr lang="en-US" sz="2400" dirty="0"/>
              <a:t> </a:t>
            </a:r>
            <a:r>
              <a:rPr lang="en-US" sz="2400" dirty="0" err="1"/>
              <a:t>տարրի</a:t>
            </a:r>
            <a:r>
              <a:rPr lang="en-US" sz="2400" dirty="0"/>
              <a:t> </a:t>
            </a:r>
            <a:r>
              <a:rPr lang="en-US" sz="2400" dirty="0" err="1"/>
              <a:t>համար</a:t>
            </a:r>
            <a:r>
              <a:rPr lang="en-US" sz="2400" dirty="0"/>
              <a:t>:</a:t>
            </a:r>
            <a:endParaRPr lang="ru-RU" sz="2400" dirty="0"/>
          </a:p>
          <a:p>
            <a:pPr lvl="0"/>
            <a:r>
              <a:rPr lang="en-US" sz="2400" b="1" dirty="0" err="1"/>
              <a:t>Դասավանդման</a:t>
            </a:r>
            <a:r>
              <a:rPr lang="en-US" sz="2400" b="1" dirty="0"/>
              <a:t> </a:t>
            </a:r>
            <a:r>
              <a:rPr lang="en-US" sz="2400" b="1" dirty="0" err="1"/>
              <a:t>նյութը</a:t>
            </a:r>
            <a:r>
              <a:rPr lang="en-US" sz="2400" b="1" dirty="0"/>
              <a:t> </a:t>
            </a:r>
            <a:r>
              <a:rPr lang="en-US" sz="2400" b="1" dirty="0" err="1"/>
              <a:t>պետք</a:t>
            </a:r>
            <a:r>
              <a:rPr lang="en-US" sz="2400" b="1" dirty="0"/>
              <a:t> է </a:t>
            </a:r>
            <a:r>
              <a:rPr lang="en-US" sz="2400" b="1" dirty="0" err="1"/>
              <a:t>ներկայացնի</a:t>
            </a:r>
            <a:r>
              <a:rPr lang="en-US" sz="2400" b="1" dirty="0"/>
              <a:t> </a:t>
            </a:r>
            <a:r>
              <a:rPr lang="en-US" sz="2400" b="1" dirty="0" err="1"/>
              <a:t>դասի</a:t>
            </a:r>
            <a:r>
              <a:rPr lang="en-US" sz="2400" b="1" dirty="0"/>
              <a:t> </a:t>
            </a:r>
            <a:r>
              <a:rPr lang="en-US" sz="2400" b="1" dirty="0" err="1"/>
              <a:t>առանցքային</a:t>
            </a:r>
            <a:r>
              <a:rPr lang="en-US" sz="2400" b="1" dirty="0"/>
              <a:t> </a:t>
            </a:r>
            <a:r>
              <a:rPr lang="en-US" sz="2400" b="1" dirty="0" err="1"/>
              <a:t>հարցերի</a:t>
            </a:r>
            <a:r>
              <a:rPr lang="en-US" sz="2400" b="1" dirty="0"/>
              <a:t> </a:t>
            </a:r>
            <a:r>
              <a:rPr lang="en-US" sz="2400" b="1" dirty="0" err="1"/>
              <a:t>ուսուցմանն</a:t>
            </a:r>
            <a:r>
              <a:rPr lang="en-US" sz="2400" b="1" dirty="0"/>
              <a:t> </a:t>
            </a:r>
            <a:r>
              <a:rPr lang="en-US" sz="2400" b="1" dirty="0" err="1"/>
              <a:t>ուղղված</a:t>
            </a:r>
            <a:r>
              <a:rPr lang="en-US" sz="2400" b="1" dirty="0"/>
              <a:t> </a:t>
            </a:r>
            <a:r>
              <a:rPr lang="en-US" sz="2400" b="1" dirty="0" err="1"/>
              <a:t>դասախոսի</a:t>
            </a:r>
            <a:r>
              <a:rPr lang="en-US" sz="2400" b="1" dirty="0"/>
              <a:t> </a:t>
            </a:r>
            <a:r>
              <a:rPr lang="en-US" sz="2400" b="1" dirty="0" err="1"/>
              <a:t>գործողությունները</a:t>
            </a:r>
            <a:r>
              <a:rPr lang="en-US" sz="2400" b="1" dirty="0"/>
              <a:t>:</a:t>
            </a:r>
            <a:r>
              <a:rPr lang="en-US" sz="2400" dirty="0"/>
              <a:t> </a:t>
            </a:r>
            <a:endParaRPr lang="ru-RU" sz="2400" dirty="0"/>
          </a:p>
          <a:p>
            <a:pPr lvl="0"/>
            <a:r>
              <a:rPr lang="en-US" sz="2400" dirty="0" err="1"/>
              <a:t>Կարիք</a:t>
            </a:r>
            <a:r>
              <a:rPr lang="en-US" sz="2400" dirty="0"/>
              <a:t> </a:t>
            </a:r>
            <a:r>
              <a:rPr lang="en-US" sz="2400" dirty="0" err="1"/>
              <a:t>չկա</a:t>
            </a:r>
            <a:r>
              <a:rPr lang="en-US" sz="2400" dirty="0"/>
              <a:t> </a:t>
            </a:r>
            <a:r>
              <a:rPr lang="en-US" sz="2400" dirty="0" err="1"/>
              <a:t>ներկայացնել</a:t>
            </a:r>
            <a:r>
              <a:rPr lang="en-US" sz="2400" dirty="0"/>
              <a:t> </a:t>
            </a:r>
            <a:r>
              <a:rPr lang="en-US" sz="2400" dirty="0" err="1"/>
              <a:t>ուսուցանվող</a:t>
            </a:r>
            <a:r>
              <a:rPr lang="en-US" sz="2400" dirty="0"/>
              <a:t> </a:t>
            </a:r>
            <a:r>
              <a:rPr lang="en-US" sz="2400" dirty="0" err="1"/>
              <a:t>նյութի</a:t>
            </a:r>
            <a:r>
              <a:rPr lang="en-US" sz="2400" dirty="0"/>
              <a:t> </a:t>
            </a:r>
            <a:r>
              <a:rPr lang="en-US" sz="2400" dirty="0" err="1"/>
              <a:t>մանրակրկիտ</a:t>
            </a:r>
            <a:r>
              <a:rPr lang="en-US" sz="2400" dirty="0"/>
              <a:t> </a:t>
            </a:r>
            <a:r>
              <a:rPr lang="en-US" sz="2400" dirty="0" err="1"/>
              <a:t>շա­րադրանքը</a:t>
            </a:r>
            <a:r>
              <a:rPr lang="en-US" sz="2400" dirty="0"/>
              <a:t>: </a:t>
            </a:r>
            <a:endParaRPr lang="ru-RU" sz="2400" dirty="0"/>
          </a:p>
          <a:p>
            <a:r>
              <a:rPr lang="en-US" sz="2400" dirty="0" err="1"/>
              <a:t>դասավանդման</a:t>
            </a:r>
            <a:r>
              <a:rPr lang="en-US" sz="2400" dirty="0"/>
              <a:t> </a:t>
            </a:r>
            <a:r>
              <a:rPr lang="en-US" sz="2400" dirty="0" err="1"/>
              <a:t>նյութի</a:t>
            </a:r>
            <a:r>
              <a:rPr lang="en-US" sz="2400" dirty="0"/>
              <a:t> </a:t>
            </a:r>
            <a:r>
              <a:rPr lang="en-US" sz="2400" dirty="0" err="1"/>
              <a:t>ծավալը</a:t>
            </a:r>
            <a:r>
              <a:rPr lang="en-US" sz="2400" dirty="0"/>
              <a:t> և </a:t>
            </a:r>
            <a:r>
              <a:rPr lang="en-US" sz="2400" dirty="0" err="1"/>
              <a:t>կազմը</a:t>
            </a:r>
            <a:r>
              <a:rPr lang="en-US" sz="2400" dirty="0"/>
              <a:t> </a:t>
            </a:r>
            <a:r>
              <a:rPr lang="en-US" sz="2400" dirty="0" err="1"/>
              <a:t>յուրաքանչյուր</a:t>
            </a:r>
            <a:r>
              <a:rPr lang="en-US" sz="2400" dirty="0"/>
              <a:t> </a:t>
            </a:r>
            <a:r>
              <a:rPr lang="en-US" sz="2400" dirty="0" err="1"/>
              <a:t>դասավանդող</a:t>
            </a:r>
            <a:r>
              <a:rPr lang="en-US" sz="2400" dirty="0"/>
              <a:t> </a:t>
            </a:r>
            <a:r>
              <a:rPr lang="en-US" sz="2400" dirty="0" err="1"/>
              <a:t>ինքն</a:t>
            </a:r>
            <a:r>
              <a:rPr lang="en-US" sz="2400" dirty="0"/>
              <a:t> է </a:t>
            </a:r>
            <a:r>
              <a:rPr lang="en-US" sz="2400" dirty="0" err="1"/>
              <a:t>ընտրում</a:t>
            </a:r>
            <a:r>
              <a:rPr lang="en-US" sz="2400" dirty="0"/>
              <a:t> </a:t>
            </a:r>
            <a:endParaRPr lang="ru-RU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Դասավանդման</a:t>
            </a:r>
            <a:r>
              <a:rPr lang="en-US" b="1" dirty="0" smtClean="0"/>
              <a:t> </a:t>
            </a:r>
            <a:r>
              <a:rPr lang="en-US" b="1" dirty="0" err="1" smtClean="0"/>
              <a:t>նյութը</a:t>
            </a:r>
            <a:r>
              <a:rPr lang="en-US" b="1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184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363272" cy="5577483"/>
          </a:xfrm>
        </p:spPr>
        <p:txBody>
          <a:bodyPr>
            <a:normAutofit/>
          </a:bodyPr>
          <a:lstStyle/>
          <a:p>
            <a:r>
              <a:rPr lang="en-US" dirty="0" err="1"/>
              <a:t>յուրաքանչյուր</a:t>
            </a:r>
            <a:r>
              <a:rPr lang="en-US" dirty="0"/>
              <a:t> </a:t>
            </a:r>
            <a:r>
              <a:rPr lang="en-US" dirty="0" err="1"/>
              <a:t>դասի</a:t>
            </a:r>
            <a:r>
              <a:rPr lang="en-US" dirty="0"/>
              <a:t> </a:t>
            </a:r>
            <a:r>
              <a:rPr lang="en-US" dirty="0" err="1"/>
              <a:t>համար</a:t>
            </a:r>
            <a:r>
              <a:rPr lang="en-US" dirty="0"/>
              <a:t> </a:t>
            </a:r>
            <a:r>
              <a:rPr lang="en-US" dirty="0" err="1"/>
              <a:t>պետք</a:t>
            </a:r>
            <a:r>
              <a:rPr lang="en-US" dirty="0"/>
              <a:t> է </a:t>
            </a:r>
            <a:r>
              <a:rPr lang="en-US" dirty="0" err="1" smtClean="0"/>
              <a:t>ունենալ</a:t>
            </a:r>
            <a:r>
              <a:rPr lang="en-US" dirty="0" smtClean="0"/>
              <a:t> </a:t>
            </a:r>
            <a:r>
              <a:rPr lang="en-US" dirty="0" err="1"/>
              <a:t>դասավանդման</a:t>
            </a:r>
            <a:r>
              <a:rPr lang="en-US" dirty="0"/>
              <a:t> </a:t>
            </a:r>
            <a:r>
              <a:rPr lang="en-US" dirty="0" err="1"/>
              <a:t>նյութը</a:t>
            </a:r>
            <a:endParaRPr lang="ru-RU" dirty="0"/>
          </a:p>
          <a:p>
            <a:r>
              <a:rPr lang="en-US" dirty="0" err="1"/>
              <a:t>դասախոսը</a:t>
            </a:r>
            <a:r>
              <a:rPr lang="en-US" dirty="0"/>
              <a:t> </a:t>
            </a:r>
            <a:r>
              <a:rPr lang="en-US" dirty="0" err="1"/>
              <a:t>առաջին</a:t>
            </a:r>
            <a:r>
              <a:rPr lang="en-US" dirty="0"/>
              <a:t> </a:t>
            </a:r>
            <a:r>
              <a:rPr lang="en-US" dirty="0" err="1"/>
              <a:t>հերթին</a:t>
            </a:r>
            <a:r>
              <a:rPr lang="en-US" dirty="0"/>
              <a:t> </a:t>
            </a:r>
            <a:r>
              <a:rPr lang="en-US" b="1" i="1" dirty="0" err="1"/>
              <a:t>ուղղորդում</a:t>
            </a:r>
            <a:r>
              <a:rPr lang="en-US" b="1" i="1" dirty="0"/>
              <a:t> է </a:t>
            </a:r>
            <a:r>
              <a:rPr lang="en-US" dirty="0" err="1"/>
              <a:t>ուսանողին</a:t>
            </a:r>
            <a:r>
              <a:rPr lang="en-US" dirty="0"/>
              <a:t>, </a:t>
            </a:r>
            <a:endParaRPr lang="ru-RU" dirty="0"/>
          </a:p>
          <a:p>
            <a:r>
              <a:rPr lang="en-US" dirty="0" err="1"/>
              <a:t>կարողության</a:t>
            </a:r>
            <a:r>
              <a:rPr lang="en-US" dirty="0"/>
              <a:t> </a:t>
            </a:r>
            <a:r>
              <a:rPr lang="en-US" dirty="0" err="1"/>
              <a:t>ձևավորմանը</a:t>
            </a:r>
            <a:r>
              <a:rPr lang="en-US" dirty="0"/>
              <a:t> </a:t>
            </a:r>
            <a:r>
              <a:rPr lang="en-US" dirty="0" err="1"/>
              <a:t>տանող</a:t>
            </a:r>
            <a:r>
              <a:rPr lang="en-US" dirty="0"/>
              <a:t> </a:t>
            </a:r>
            <a:r>
              <a:rPr lang="en-US" dirty="0" err="1"/>
              <a:t>բոլոր</a:t>
            </a:r>
            <a:r>
              <a:rPr lang="en-US" dirty="0"/>
              <a:t> </a:t>
            </a:r>
            <a:r>
              <a:rPr lang="en-US" dirty="0" err="1"/>
              <a:t>քայլերը</a:t>
            </a:r>
            <a:r>
              <a:rPr lang="en-US" dirty="0"/>
              <a:t> </a:t>
            </a:r>
            <a:r>
              <a:rPr lang="en-US" dirty="0" err="1"/>
              <a:t>ուսանողն</a:t>
            </a:r>
            <a:r>
              <a:rPr lang="en-US" dirty="0"/>
              <a:t> </a:t>
            </a:r>
            <a:r>
              <a:rPr lang="en-US" b="1" i="1" dirty="0" err="1"/>
              <a:t>ինքնուրույն</a:t>
            </a:r>
            <a:r>
              <a:rPr lang="en-US" b="1" i="1" dirty="0"/>
              <a:t> է  </a:t>
            </a:r>
            <a:r>
              <a:rPr lang="en-US" dirty="0" err="1"/>
              <a:t>կատարում</a:t>
            </a:r>
            <a:endParaRPr lang="ru-RU" dirty="0"/>
          </a:p>
          <a:p>
            <a:r>
              <a:rPr lang="en-US" dirty="0" err="1"/>
              <a:t>բացառում</a:t>
            </a:r>
            <a:r>
              <a:rPr lang="en-US" dirty="0"/>
              <a:t> է </a:t>
            </a:r>
            <a:r>
              <a:rPr lang="en-US" dirty="0" err="1"/>
              <a:t>ուսուցանվող</a:t>
            </a:r>
            <a:r>
              <a:rPr lang="en-US" dirty="0"/>
              <a:t> </a:t>
            </a:r>
            <a:r>
              <a:rPr lang="en-US" dirty="0" err="1"/>
              <a:t>նյութը</a:t>
            </a:r>
            <a:r>
              <a:rPr lang="en-US" dirty="0"/>
              <a:t> </a:t>
            </a:r>
            <a:r>
              <a:rPr lang="en-US" dirty="0" err="1"/>
              <a:t>դասախո­սության</a:t>
            </a:r>
            <a:r>
              <a:rPr lang="en-US" dirty="0"/>
              <a:t> </a:t>
            </a:r>
            <a:r>
              <a:rPr lang="en-US" dirty="0" err="1"/>
              <a:t>ձևով</a:t>
            </a:r>
            <a:r>
              <a:rPr lang="en-US" dirty="0"/>
              <a:t> </a:t>
            </a:r>
            <a:r>
              <a:rPr lang="en-US" dirty="0" err="1"/>
              <a:t>ներկայացնելը</a:t>
            </a:r>
            <a:r>
              <a:rPr lang="en-US" dirty="0"/>
              <a:t> </a:t>
            </a:r>
            <a:endParaRPr lang="ru-RU" dirty="0"/>
          </a:p>
          <a:p>
            <a:r>
              <a:rPr lang="en-US" dirty="0" err="1"/>
              <a:t>այն</a:t>
            </a:r>
            <a:r>
              <a:rPr lang="en-US" dirty="0"/>
              <a:t> </a:t>
            </a:r>
            <a:r>
              <a:rPr lang="en-US" dirty="0" err="1"/>
              <a:t>պետք</a:t>
            </a:r>
            <a:r>
              <a:rPr lang="en-US" dirty="0"/>
              <a:t> է </a:t>
            </a:r>
            <a:r>
              <a:rPr lang="en-US" dirty="0" err="1"/>
              <a:t>զուգակցվի</a:t>
            </a:r>
            <a:r>
              <a:rPr lang="en-US" dirty="0"/>
              <a:t> </a:t>
            </a:r>
            <a:r>
              <a:rPr lang="en-US" dirty="0" err="1"/>
              <a:t>ուսանողի</a:t>
            </a:r>
            <a:r>
              <a:rPr lang="en-US" dirty="0"/>
              <a:t> </a:t>
            </a:r>
            <a:r>
              <a:rPr lang="en-US" dirty="0" err="1"/>
              <a:t>ինքնուրույն</a:t>
            </a:r>
            <a:r>
              <a:rPr lang="en-US" dirty="0"/>
              <a:t> </a:t>
            </a:r>
            <a:r>
              <a:rPr lang="en-US" dirty="0" err="1"/>
              <a:t>աշխատանքի</a:t>
            </a:r>
            <a:r>
              <a:rPr lang="en-US" dirty="0"/>
              <a:t> </a:t>
            </a:r>
            <a:r>
              <a:rPr lang="en-US" dirty="0" err="1"/>
              <a:t>հետ</a:t>
            </a:r>
            <a:r>
              <a:rPr lang="en-US" dirty="0"/>
              <a:t>, </a:t>
            </a:r>
            <a:r>
              <a:rPr lang="en-US" dirty="0" err="1"/>
              <a:t>երբ</a:t>
            </a:r>
            <a:r>
              <a:rPr lang="en-US" dirty="0"/>
              <a:t> </a:t>
            </a:r>
            <a:r>
              <a:rPr lang="en-US" dirty="0" err="1"/>
              <a:t>ամբողջ</a:t>
            </a:r>
            <a:r>
              <a:rPr lang="en-US" dirty="0"/>
              <a:t> </a:t>
            </a:r>
            <a:r>
              <a:rPr lang="en-US" dirty="0" err="1"/>
              <a:t>խմբի</a:t>
            </a:r>
            <a:r>
              <a:rPr lang="en-US" dirty="0"/>
              <a:t> </a:t>
            </a:r>
            <a:r>
              <a:rPr lang="en-US" dirty="0" err="1"/>
              <a:t>համար</a:t>
            </a:r>
            <a:r>
              <a:rPr lang="en-US" dirty="0"/>
              <a:t> </a:t>
            </a:r>
            <a:r>
              <a:rPr lang="en-US" dirty="0" err="1"/>
              <a:t>պետք</a:t>
            </a:r>
            <a:r>
              <a:rPr lang="en-US" dirty="0"/>
              <a:t> է </a:t>
            </a:r>
            <a:r>
              <a:rPr lang="en-US" dirty="0" err="1"/>
              <a:t>լինելու</a:t>
            </a:r>
            <a:r>
              <a:rPr lang="en-US" dirty="0"/>
              <a:t> </a:t>
            </a:r>
            <a:r>
              <a:rPr lang="en-US" dirty="0" err="1" smtClean="0"/>
              <a:t>ինչ</a:t>
            </a:r>
            <a:r>
              <a:rPr lang="ru-RU" dirty="0" smtClean="0"/>
              <a:t>-</a:t>
            </a:r>
            <a:r>
              <a:rPr lang="en-US" dirty="0" err="1" smtClean="0"/>
              <a:t>որ</a:t>
            </a:r>
            <a:r>
              <a:rPr lang="en-US" dirty="0" smtClean="0"/>
              <a:t> </a:t>
            </a:r>
            <a:r>
              <a:rPr lang="en-US" dirty="0" err="1"/>
              <a:t>ընդհանուր</a:t>
            </a:r>
            <a:r>
              <a:rPr lang="en-US" dirty="0"/>
              <a:t> </a:t>
            </a:r>
            <a:r>
              <a:rPr lang="en-US" dirty="0" err="1"/>
              <a:t>բացատ­րու­թյուն</a:t>
            </a:r>
            <a:r>
              <a:rPr lang="en-US" dirty="0"/>
              <a:t> </a:t>
            </a:r>
            <a:r>
              <a:rPr lang="en-US" dirty="0" err="1"/>
              <a:t>տալ</a:t>
            </a:r>
            <a:r>
              <a:rPr lang="en-US" dirty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717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7"/>
            <a:ext cx="8229600" cy="5066394"/>
          </a:xfrm>
        </p:spPr>
        <p:txBody>
          <a:bodyPr/>
          <a:lstStyle/>
          <a:p>
            <a:pPr marL="109728" indent="0">
              <a:buNone/>
            </a:pPr>
            <a:r>
              <a:rPr lang="en-US" dirty="0" err="1"/>
              <a:t>Հաշվի</a:t>
            </a:r>
            <a:r>
              <a:rPr lang="en-US" dirty="0"/>
              <a:t> </a:t>
            </a:r>
            <a:r>
              <a:rPr lang="en-US" dirty="0" err="1"/>
              <a:t>առնել</a:t>
            </a:r>
            <a:r>
              <a:rPr lang="en-US" dirty="0"/>
              <a:t> </a:t>
            </a:r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r>
              <a:rPr lang="en-US" dirty="0" err="1"/>
              <a:t>մասնագիտա­կան</a:t>
            </a:r>
            <a:r>
              <a:rPr lang="en-US" dirty="0"/>
              <a:t> </a:t>
            </a:r>
            <a:r>
              <a:rPr lang="en-US" b="1" dirty="0" err="1"/>
              <a:t>գործունեու­թյան</a:t>
            </a:r>
            <a:r>
              <a:rPr lang="en-US" dirty="0"/>
              <a:t> </a:t>
            </a:r>
            <a:r>
              <a:rPr lang="en-US" dirty="0" err="1" smtClean="0"/>
              <a:t>յուրահատ­կու­թյունները</a:t>
            </a:r>
            <a:endParaRPr lang="en-US" dirty="0" smtClean="0"/>
          </a:p>
          <a:p>
            <a:r>
              <a:rPr lang="en-US" dirty="0" err="1"/>
              <a:t>Տեղական</a:t>
            </a:r>
            <a:r>
              <a:rPr lang="en-US" dirty="0"/>
              <a:t> </a:t>
            </a:r>
            <a:r>
              <a:rPr lang="en-US" dirty="0" err="1"/>
              <a:t>աշխատաշուկայի</a:t>
            </a:r>
            <a:r>
              <a:rPr lang="en-US" dirty="0"/>
              <a:t> և </a:t>
            </a:r>
            <a:r>
              <a:rPr lang="en-US" dirty="0" err="1"/>
              <a:t>գործատու­ների</a:t>
            </a:r>
            <a:r>
              <a:rPr lang="en-US" dirty="0"/>
              <a:t> </a:t>
            </a:r>
            <a:r>
              <a:rPr lang="en-US" dirty="0" err="1" smtClean="0"/>
              <a:t>կարիքները</a:t>
            </a: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Կարողություննե­րի</a:t>
            </a:r>
            <a:r>
              <a:rPr lang="en-US" sz="3200" b="1" dirty="0"/>
              <a:t> </a:t>
            </a:r>
            <a:r>
              <a:rPr lang="en-US" sz="3200" b="1" dirty="0" err="1"/>
              <a:t>ձևավորմանը</a:t>
            </a:r>
            <a:r>
              <a:rPr lang="en-US" sz="3200" b="1" dirty="0"/>
              <a:t> </a:t>
            </a:r>
            <a:r>
              <a:rPr lang="en-US" sz="3200" b="1" dirty="0" err="1"/>
              <a:t>միտված</a:t>
            </a:r>
            <a:r>
              <a:rPr lang="en-US" sz="3200" b="1" dirty="0"/>
              <a:t>  </a:t>
            </a:r>
            <a:r>
              <a:rPr lang="en-US" sz="3200" dirty="0" err="1" smtClean="0"/>
              <a:t>ուսուցում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738706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352928" cy="5328592"/>
          </a:xfrm>
        </p:spPr>
        <p:txBody>
          <a:bodyPr>
            <a:normAutofit/>
          </a:bodyPr>
          <a:lstStyle/>
          <a:p>
            <a:r>
              <a:rPr lang="en-US" sz="2400" dirty="0" err="1"/>
              <a:t>Ուսումնառության</a:t>
            </a:r>
            <a:r>
              <a:rPr lang="en-US" sz="2400" dirty="0"/>
              <a:t> </a:t>
            </a:r>
            <a:r>
              <a:rPr lang="en-US" sz="2400" dirty="0" err="1"/>
              <a:t>նյութը</a:t>
            </a:r>
            <a:r>
              <a:rPr lang="en-US" sz="2400" dirty="0"/>
              <a:t> </a:t>
            </a:r>
            <a:r>
              <a:rPr lang="en-US" sz="2400" dirty="0" err="1"/>
              <a:t>տրամադրվում</a:t>
            </a:r>
            <a:r>
              <a:rPr lang="en-US" sz="2400" dirty="0"/>
              <a:t> է </a:t>
            </a:r>
            <a:r>
              <a:rPr lang="en-US" sz="2400" dirty="0" err="1"/>
              <a:t>յուրաքանչյուր</a:t>
            </a:r>
            <a:r>
              <a:rPr lang="en-US" sz="2400" dirty="0"/>
              <a:t> </a:t>
            </a:r>
            <a:r>
              <a:rPr lang="en-US" sz="2400" dirty="0" err="1"/>
              <a:t>ուսանողի</a:t>
            </a:r>
            <a:r>
              <a:rPr lang="en-US" sz="2400" dirty="0"/>
              <a:t> </a:t>
            </a:r>
            <a:endParaRPr lang="ru-RU" sz="2400" dirty="0"/>
          </a:p>
          <a:p>
            <a:r>
              <a:rPr lang="en-US" sz="2400" dirty="0" err="1" smtClean="0"/>
              <a:t>պետք</a:t>
            </a:r>
            <a:r>
              <a:rPr lang="en-US" sz="2400" dirty="0" smtClean="0"/>
              <a:t> </a:t>
            </a:r>
            <a:r>
              <a:rPr lang="en-US" sz="2400" dirty="0"/>
              <a:t>է </a:t>
            </a:r>
            <a:r>
              <a:rPr lang="en-US" sz="2400" dirty="0" err="1"/>
              <a:t>միաժամանակ</a:t>
            </a:r>
            <a:r>
              <a:rPr lang="en-US" sz="2400" dirty="0"/>
              <a:t> </a:t>
            </a:r>
            <a:r>
              <a:rPr lang="en-US" sz="2400" dirty="0" err="1"/>
              <a:t>ուսանողի</a:t>
            </a:r>
            <a:r>
              <a:rPr lang="en-US" sz="2400" dirty="0"/>
              <a:t> </a:t>
            </a:r>
            <a:r>
              <a:rPr lang="en-US" sz="2400" dirty="0" err="1"/>
              <a:t>տրամադրութ­յան</a:t>
            </a:r>
            <a:r>
              <a:rPr lang="en-US" sz="2400" dirty="0"/>
              <a:t> </a:t>
            </a:r>
            <a:r>
              <a:rPr lang="en-US" sz="2400" dirty="0" err="1"/>
              <a:t>տակ</a:t>
            </a:r>
            <a:r>
              <a:rPr lang="en-US" sz="2400" dirty="0"/>
              <a:t> </a:t>
            </a:r>
            <a:r>
              <a:rPr lang="en-US" sz="2400" dirty="0" err="1"/>
              <a:t>լինի</a:t>
            </a:r>
            <a:r>
              <a:rPr lang="en-US" sz="2400" dirty="0"/>
              <a:t> </a:t>
            </a:r>
            <a:r>
              <a:rPr lang="en-US" sz="2400" dirty="0" err="1"/>
              <a:t>տարբեր</a:t>
            </a:r>
            <a:r>
              <a:rPr lang="en-US" sz="2400" dirty="0"/>
              <a:t> </a:t>
            </a:r>
            <a:r>
              <a:rPr lang="en-US" sz="2400" dirty="0" err="1"/>
              <a:t>առարկաների</a:t>
            </a:r>
            <a:r>
              <a:rPr lang="en-US" sz="2400" dirty="0"/>
              <a:t> </a:t>
            </a:r>
            <a:r>
              <a:rPr lang="en-US" sz="2400" dirty="0" err="1"/>
              <a:t>ծրագրա­յին</a:t>
            </a:r>
            <a:r>
              <a:rPr lang="en-US" sz="2400" dirty="0"/>
              <a:t> </a:t>
            </a:r>
            <a:r>
              <a:rPr lang="en-US" sz="2400" dirty="0" err="1"/>
              <a:t>նյութի</a:t>
            </a:r>
            <a:r>
              <a:rPr lang="en-US" sz="2400" dirty="0"/>
              <a:t> </a:t>
            </a:r>
            <a:r>
              <a:rPr lang="en-US" sz="2400" dirty="0" err="1"/>
              <a:t>ան­հրաժեշտ</a:t>
            </a:r>
            <a:r>
              <a:rPr lang="en-US" sz="2400" dirty="0"/>
              <a:t> </a:t>
            </a:r>
            <a:r>
              <a:rPr lang="en-US" sz="2400" dirty="0" err="1"/>
              <a:t>մասը</a:t>
            </a:r>
            <a:endParaRPr lang="ru-RU" sz="2400" dirty="0"/>
          </a:p>
          <a:p>
            <a:r>
              <a:rPr lang="en-US" sz="2400" dirty="0" err="1" smtClean="0"/>
              <a:t>գոյություն</a:t>
            </a:r>
            <a:r>
              <a:rPr lang="en-US" sz="2400" dirty="0" smtClean="0"/>
              <a:t> </a:t>
            </a:r>
            <a:r>
              <a:rPr lang="en-US" sz="2400" dirty="0" err="1"/>
              <a:t>ունեցող</a:t>
            </a:r>
            <a:r>
              <a:rPr lang="en-US" sz="2400" dirty="0"/>
              <a:t> </a:t>
            </a:r>
            <a:r>
              <a:rPr lang="en-US" sz="2400" dirty="0" err="1"/>
              <a:t>ուսումնական</a:t>
            </a:r>
            <a:r>
              <a:rPr lang="en-US" sz="2400" dirty="0"/>
              <a:t> </a:t>
            </a:r>
            <a:r>
              <a:rPr lang="en-US" sz="2400" dirty="0" err="1"/>
              <a:t>գրականութ­յան</a:t>
            </a:r>
            <a:r>
              <a:rPr lang="en-US" sz="2400" dirty="0"/>
              <a:t> </a:t>
            </a:r>
            <a:r>
              <a:rPr lang="en-US" sz="2400" dirty="0" err="1"/>
              <a:t>մեջ</a:t>
            </a:r>
            <a:r>
              <a:rPr lang="en-US" sz="2400" dirty="0"/>
              <a:t> </a:t>
            </a:r>
            <a:r>
              <a:rPr lang="en-US" sz="2400" dirty="0" err="1"/>
              <a:t>նման</a:t>
            </a:r>
            <a:r>
              <a:rPr lang="en-US" sz="2400" dirty="0"/>
              <a:t> </a:t>
            </a:r>
            <a:r>
              <a:rPr lang="en-US" sz="2400" dirty="0" err="1"/>
              <a:t>միավորում</a:t>
            </a:r>
            <a:r>
              <a:rPr lang="en-US" sz="2400" dirty="0"/>
              <a:t> </a:t>
            </a:r>
            <a:r>
              <a:rPr lang="en-US" sz="2400" dirty="0" err="1"/>
              <a:t>կատարված</a:t>
            </a:r>
            <a:r>
              <a:rPr lang="en-US" sz="2400" dirty="0"/>
              <a:t> </a:t>
            </a:r>
            <a:r>
              <a:rPr lang="en-US" sz="2400" dirty="0" err="1"/>
              <a:t>չէ</a:t>
            </a:r>
            <a:endParaRPr lang="ru-RU" sz="2400" dirty="0"/>
          </a:p>
          <a:p>
            <a:r>
              <a:rPr lang="en-US" sz="2400" b="1" dirty="0" err="1" smtClean="0"/>
              <a:t>Արհեստագործական</a:t>
            </a:r>
            <a:r>
              <a:rPr lang="en-US" sz="2400" b="1" dirty="0" smtClean="0"/>
              <a:t> </a:t>
            </a:r>
            <a:r>
              <a:rPr lang="en-US" sz="2400" b="1" dirty="0"/>
              <a:t>և </a:t>
            </a:r>
            <a:r>
              <a:rPr lang="en-US" sz="2400" b="1" dirty="0" err="1"/>
              <a:t>միջին</a:t>
            </a:r>
            <a:r>
              <a:rPr lang="en-US" sz="2400" b="1" dirty="0"/>
              <a:t> </a:t>
            </a:r>
            <a:r>
              <a:rPr lang="en-US" sz="2400" b="1" dirty="0" err="1"/>
              <a:t>մասնագիտական</a:t>
            </a:r>
            <a:r>
              <a:rPr lang="en-US" sz="2400" b="1" dirty="0"/>
              <a:t> </a:t>
            </a:r>
            <a:r>
              <a:rPr lang="en-US" sz="2400" b="1" dirty="0" err="1"/>
              <a:t>կր­թու­թյան</a:t>
            </a:r>
            <a:r>
              <a:rPr lang="en-US" sz="2400" b="1" dirty="0"/>
              <a:t> </a:t>
            </a:r>
            <a:r>
              <a:rPr lang="en-US" sz="2400" b="1" dirty="0" err="1"/>
              <a:t>ժամանակ</a:t>
            </a:r>
            <a:r>
              <a:rPr lang="en-US" sz="2400" b="1" dirty="0"/>
              <a:t> </a:t>
            </a:r>
            <a:r>
              <a:rPr lang="en-US" sz="2400" dirty="0" err="1" smtClean="0"/>
              <a:t>հիմնական</a:t>
            </a:r>
            <a:r>
              <a:rPr lang="en-US" sz="2400" dirty="0" smtClean="0"/>
              <a:t> </a:t>
            </a:r>
            <a:r>
              <a:rPr lang="en-US" sz="2400" dirty="0" err="1"/>
              <a:t>շեշտը</a:t>
            </a:r>
            <a:r>
              <a:rPr lang="en-US" sz="2400" dirty="0"/>
              <a:t> </a:t>
            </a:r>
            <a:r>
              <a:rPr lang="en-US" sz="2400" dirty="0" err="1"/>
              <a:t>դրվում</a:t>
            </a:r>
            <a:r>
              <a:rPr lang="en-US" sz="2400" dirty="0"/>
              <a:t> է </a:t>
            </a:r>
            <a:r>
              <a:rPr lang="en-US" sz="2400" dirty="0" err="1"/>
              <a:t>ապագա</a:t>
            </a:r>
            <a:r>
              <a:rPr lang="en-US" sz="2400" dirty="0"/>
              <a:t> </a:t>
            </a:r>
            <a:r>
              <a:rPr lang="en-US" sz="2400" dirty="0" err="1"/>
              <a:t>մասնագետների</a:t>
            </a:r>
            <a:r>
              <a:rPr lang="en-US" sz="2400" dirty="0"/>
              <a:t> </a:t>
            </a:r>
            <a:r>
              <a:rPr lang="en-US" sz="2400" b="1" dirty="0" err="1"/>
              <a:t>գործնական</a:t>
            </a:r>
            <a:r>
              <a:rPr lang="en-US" sz="2400" b="1" dirty="0"/>
              <a:t> </a:t>
            </a:r>
            <a:r>
              <a:rPr lang="en-US" sz="2400" b="1" dirty="0" err="1"/>
              <a:t>հմտությունների</a:t>
            </a:r>
            <a:r>
              <a:rPr lang="en-US" sz="2400" b="1" dirty="0"/>
              <a:t> </a:t>
            </a:r>
            <a:r>
              <a:rPr lang="en-US" sz="2400" b="1" dirty="0" err="1"/>
              <a:t>ձևավորման</a:t>
            </a:r>
            <a:r>
              <a:rPr lang="en-US" sz="2400" b="1" dirty="0"/>
              <a:t> </a:t>
            </a:r>
            <a:r>
              <a:rPr lang="en-US" sz="2400" b="1" dirty="0" err="1"/>
              <a:t>վրա</a:t>
            </a:r>
            <a:r>
              <a:rPr lang="en-US" sz="2400" dirty="0"/>
              <a:t>:</a:t>
            </a:r>
            <a:endParaRPr lang="ru-RU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b="1" dirty="0" err="1" smtClean="0"/>
              <a:t>Ուսումնառության</a:t>
            </a:r>
            <a:r>
              <a:rPr lang="en-US" b="1" dirty="0" smtClean="0"/>
              <a:t> </a:t>
            </a:r>
            <a:r>
              <a:rPr lang="en-US" b="1" dirty="0" err="1"/>
              <a:t>նյութ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538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6408712"/>
          </a:xfrm>
        </p:spPr>
        <p:txBody>
          <a:bodyPr>
            <a:normAutofit/>
          </a:bodyPr>
          <a:lstStyle/>
          <a:p>
            <a:r>
              <a:rPr lang="en-US" sz="2400" dirty="0" err="1"/>
              <a:t>ուսանողներին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ներկայացնել</a:t>
            </a:r>
            <a:r>
              <a:rPr lang="en-US" sz="2400" dirty="0" smtClean="0"/>
              <a:t> </a:t>
            </a:r>
            <a:r>
              <a:rPr lang="en-US" sz="2400" dirty="0" err="1" smtClean="0"/>
              <a:t>տվյալ</a:t>
            </a:r>
            <a:r>
              <a:rPr lang="en-US" sz="2400" dirty="0" smtClean="0"/>
              <a:t> </a:t>
            </a:r>
            <a:r>
              <a:rPr lang="en-US" sz="2400" dirty="0" err="1"/>
              <a:t>դասի</a:t>
            </a:r>
            <a:r>
              <a:rPr lang="en-US" sz="2400" dirty="0"/>
              <a:t> </a:t>
            </a:r>
            <a:r>
              <a:rPr lang="en-US" sz="2400" dirty="0" err="1"/>
              <a:t>նպա­տակին</a:t>
            </a:r>
            <a:r>
              <a:rPr lang="en-US" sz="2400" dirty="0"/>
              <a:t> </a:t>
            </a:r>
            <a:r>
              <a:rPr lang="en-US" sz="2400" dirty="0" err="1"/>
              <a:t>հասնելու</a:t>
            </a:r>
            <a:r>
              <a:rPr lang="en-US" sz="2400" dirty="0"/>
              <a:t> </a:t>
            </a:r>
            <a:r>
              <a:rPr lang="en-US" sz="2400" dirty="0" err="1"/>
              <a:t>համար</a:t>
            </a:r>
            <a:r>
              <a:rPr lang="en-US" sz="2400" dirty="0"/>
              <a:t> </a:t>
            </a:r>
            <a:r>
              <a:rPr lang="en-US" sz="2400" dirty="0" err="1"/>
              <a:t>անհրաժեշտ</a:t>
            </a:r>
            <a:r>
              <a:rPr lang="en-US" sz="2400" dirty="0"/>
              <a:t> </a:t>
            </a:r>
            <a:r>
              <a:rPr lang="en-US" sz="2400" dirty="0" err="1"/>
              <a:t>ամբողջ</a:t>
            </a:r>
            <a:r>
              <a:rPr lang="en-US" sz="2400" dirty="0"/>
              <a:t> </a:t>
            </a:r>
            <a:r>
              <a:rPr lang="en-US" sz="2400" dirty="0" err="1"/>
              <a:t>տեղեկություննե­րը</a:t>
            </a:r>
            <a:r>
              <a:rPr lang="en-US" sz="2400" dirty="0"/>
              <a:t>, </a:t>
            </a:r>
            <a:r>
              <a:rPr lang="en-US" sz="2400" dirty="0" err="1"/>
              <a:t>փաստերը</a:t>
            </a:r>
            <a:r>
              <a:rPr lang="en-US" sz="2400" dirty="0"/>
              <a:t>, </a:t>
            </a:r>
            <a:r>
              <a:rPr lang="en-US" sz="2400" dirty="0" err="1"/>
              <a:t>մեթոդական</a:t>
            </a:r>
            <a:r>
              <a:rPr lang="en-US" sz="2400" dirty="0"/>
              <a:t> </a:t>
            </a:r>
            <a:r>
              <a:rPr lang="en-US" sz="2400" dirty="0" err="1"/>
              <a:t>մոտեցումները</a:t>
            </a:r>
            <a:r>
              <a:rPr lang="en-US" sz="2400" dirty="0"/>
              <a:t>, </a:t>
            </a:r>
            <a:r>
              <a:rPr lang="en-US" sz="2400" dirty="0" err="1"/>
              <a:t>բանաձևերը</a:t>
            </a:r>
            <a:r>
              <a:rPr lang="en-US" sz="2400" dirty="0"/>
              <a:t> և </a:t>
            </a:r>
            <a:r>
              <a:rPr lang="en-US" sz="2400" dirty="0" err="1"/>
              <a:t>այլն</a:t>
            </a:r>
            <a:r>
              <a:rPr lang="en-US" sz="2400" dirty="0"/>
              <a:t>, </a:t>
            </a:r>
            <a:endParaRPr lang="ru-RU" sz="2400" dirty="0"/>
          </a:p>
          <a:p>
            <a:pPr lvl="0"/>
            <a:r>
              <a:rPr lang="en-US" sz="2400" dirty="0" err="1"/>
              <a:t>դրանց</a:t>
            </a:r>
            <a:r>
              <a:rPr lang="en-US" sz="2400" dirty="0"/>
              <a:t> </a:t>
            </a:r>
            <a:r>
              <a:rPr lang="en-US" sz="2400" dirty="0" err="1"/>
              <a:t>կիրառման</a:t>
            </a:r>
            <a:r>
              <a:rPr lang="en-US" sz="2400" dirty="0"/>
              <a:t> </a:t>
            </a:r>
            <a:r>
              <a:rPr lang="en-US" sz="2400" dirty="0" err="1"/>
              <a:t>հիման</a:t>
            </a:r>
            <a:r>
              <a:rPr lang="en-US" sz="2400" dirty="0"/>
              <a:t> </a:t>
            </a:r>
            <a:r>
              <a:rPr lang="en-US" sz="2400" dirty="0" err="1"/>
              <a:t>վրա</a:t>
            </a:r>
            <a:r>
              <a:rPr lang="en-US" sz="2400" dirty="0"/>
              <a:t> </a:t>
            </a:r>
            <a:r>
              <a:rPr lang="en-US" sz="2400" dirty="0" err="1"/>
              <a:t>եզրահան­գումները</a:t>
            </a:r>
            <a:r>
              <a:rPr lang="en-US" sz="2400" dirty="0"/>
              <a:t>, </a:t>
            </a:r>
            <a:r>
              <a:rPr lang="en-US" sz="2400" dirty="0" err="1"/>
              <a:t>արդյունքները</a:t>
            </a:r>
            <a:r>
              <a:rPr lang="en-US" sz="2400" dirty="0"/>
              <a:t>: </a:t>
            </a:r>
            <a:endParaRPr lang="ru-RU" sz="2400" dirty="0"/>
          </a:p>
          <a:p>
            <a:r>
              <a:rPr lang="en-US" sz="2400" dirty="0" err="1"/>
              <a:t>եզրահանգումների</a:t>
            </a:r>
            <a:r>
              <a:rPr lang="en-US" sz="2400" dirty="0"/>
              <a:t> </a:t>
            </a:r>
            <a:r>
              <a:rPr lang="en-US" sz="2400" dirty="0" err="1"/>
              <a:t>որոշակի</a:t>
            </a:r>
            <a:r>
              <a:rPr lang="en-US" sz="2400" dirty="0"/>
              <a:t> </a:t>
            </a:r>
            <a:r>
              <a:rPr lang="en-US" sz="2400" dirty="0" err="1"/>
              <a:t>մասը</a:t>
            </a:r>
            <a:r>
              <a:rPr lang="en-US" sz="2400" dirty="0"/>
              <a:t> </a:t>
            </a:r>
            <a:r>
              <a:rPr lang="en-US" sz="2400" dirty="0" err="1"/>
              <a:t>ձևավորում</a:t>
            </a:r>
            <a:r>
              <a:rPr lang="en-US" sz="2400" dirty="0"/>
              <a:t> </a:t>
            </a:r>
            <a:r>
              <a:rPr lang="en-US" sz="2400" dirty="0" err="1"/>
              <a:t>են</a:t>
            </a:r>
            <a:r>
              <a:rPr lang="en-US" sz="2400" dirty="0"/>
              <a:t> </a:t>
            </a:r>
            <a:r>
              <a:rPr lang="en-US" sz="2400" dirty="0" err="1"/>
              <a:t>ուսանողներին</a:t>
            </a:r>
            <a:r>
              <a:rPr lang="en-US" sz="2400" dirty="0"/>
              <a:t> </a:t>
            </a:r>
            <a:r>
              <a:rPr lang="en-US" sz="2400" dirty="0" err="1"/>
              <a:t>ներգրավելով</a:t>
            </a:r>
            <a:endParaRPr lang="ru-RU" sz="2400" dirty="0"/>
          </a:p>
          <a:p>
            <a:pPr lvl="1"/>
            <a:r>
              <a:rPr lang="en-US" dirty="0" err="1" smtClean="0"/>
              <a:t>ուսումնառության</a:t>
            </a:r>
            <a:r>
              <a:rPr lang="en-US" dirty="0" smtClean="0"/>
              <a:t> </a:t>
            </a:r>
            <a:r>
              <a:rPr lang="en-US" dirty="0" err="1"/>
              <a:t>նյութի</a:t>
            </a:r>
            <a:r>
              <a:rPr lang="en-US" dirty="0"/>
              <a:t> </a:t>
            </a:r>
            <a:r>
              <a:rPr lang="en-US" dirty="0" err="1"/>
              <a:t>մեջ</a:t>
            </a:r>
            <a:r>
              <a:rPr lang="en-US" dirty="0"/>
              <a:t> </a:t>
            </a:r>
            <a:r>
              <a:rPr lang="en-US" dirty="0" err="1"/>
              <a:t>անհրաժեշտ</a:t>
            </a:r>
            <a:r>
              <a:rPr lang="en-US" dirty="0"/>
              <a:t> է </a:t>
            </a:r>
            <a:r>
              <a:rPr lang="en-US" dirty="0" err="1"/>
              <a:t>ներառել</a:t>
            </a:r>
            <a:r>
              <a:rPr lang="en-US" dirty="0"/>
              <a:t> </a:t>
            </a:r>
            <a:r>
              <a:rPr lang="en-US" dirty="0" err="1"/>
              <a:t>այն</a:t>
            </a:r>
            <a:r>
              <a:rPr lang="en-US" dirty="0"/>
              <a:t> </a:t>
            </a:r>
            <a:r>
              <a:rPr lang="en-US" dirty="0" err="1"/>
              <a:t>ամենը</a:t>
            </a:r>
            <a:r>
              <a:rPr lang="en-US" dirty="0"/>
              <a:t> </a:t>
            </a:r>
            <a:r>
              <a:rPr lang="en-US" dirty="0" err="1"/>
              <a:t>ինչը</a:t>
            </a:r>
            <a:r>
              <a:rPr lang="en-US" dirty="0"/>
              <a:t> </a:t>
            </a:r>
            <a:r>
              <a:rPr lang="en-US" dirty="0" err="1"/>
              <a:t>նորություն</a:t>
            </a:r>
            <a:r>
              <a:rPr lang="en-US" dirty="0"/>
              <a:t> է </a:t>
            </a:r>
            <a:r>
              <a:rPr lang="en-US" dirty="0" err="1"/>
              <a:t>ուսա­նողի</a:t>
            </a:r>
            <a:r>
              <a:rPr lang="en-US" dirty="0"/>
              <a:t> </a:t>
            </a:r>
            <a:r>
              <a:rPr lang="en-US" dirty="0" err="1"/>
              <a:t>համար</a:t>
            </a:r>
            <a:r>
              <a:rPr lang="en-US" dirty="0"/>
              <a:t> և </a:t>
            </a:r>
            <a:r>
              <a:rPr lang="en-US" dirty="0" err="1"/>
              <a:t>պետք</a:t>
            </a:r>
            <a:r>
              <a:rPr lang="en-US" dirty="0"/>
              <a:t> է </a:t>
            </a:r>
            <a:r>
              <a:rPr lang="en-US" dirty="0" err="1"/>
              <a:t>ուսումնառության</a:t>
            </a:r>
            <a:r>
              <a:rPr lang="en-US" dirty="0"/>
              <a:t> </a:t>
            </a:r>
            <a:r>
              <a:rPr lang="en-US" dirty="0" err="1"/>
              <a:t>ընթացքում</a:t>
            </a:r>
            <a:r>
              <a:rPr lang="en-US" dirty="0"/>
              <a:t> </a:t>
            </a:r>
            <a:r>
              <a:rPr lang="en-US" dirty="0" err="1"/>
              <a:t>աշխատելու</a:t>
            </a:r>
            <a:r>
              <a:rPr lang="en-US" dirty="0"/>
              <a:t> </a:t>
            </a:r>
            <a:r>
              <a:rPr lang="en-US" dirty="0" err="1"/>
              <a:t>համար</a:t>
            </a:r>
            <a:r>
              <a:rPr lang="en-US" dirty="0"/>
              <a:t>;</a:t>
            </a:r>
            <a:endParaRPr lang="ru-RU" dirty="0"/>
          </a:p>
          <a:p>
            <a:pPr lvl="1"/>
            <a:r>
              <a:rPr lang="en-US" dirty="0" err="1" smtClean="0"/>
              <a:t>ուսումնառության</a:t>
            </a:r>
            <a:r>
              <a:rPr lang="en-US" dirty="0" smtClean="0"/>
              <a:t> </a:t>
            </a:r>
            <a:r>
              <a:rPr lang="en-US" dirty="0" err="1"/>
              <a:t>նյութի</a:t>
            </a:r>
            <a:r>
              <a:rPr lang="en-US" dirty="0"/>
              <a:t> </a:t>
            </a:r>
            <a:r>
              <a:rPr lang="en-US" dirty="0" err="1"/>
              <a:t>մեջ</a:t>
            </a:r>
            <a:r>
              <a:rPr lang="en-US" dirty="0"/>
              <a:t> </a:t>
            </a:r>
            <a:r>
              <a:rPr lang="en-US" dirty="0" err="1"/>
              <a:t>պետք</a:t>
            </a:r>
            <a:r>
              <a:rPr lang="en-US" dirty="0"/>
              <a:t> </a:t>
            </a:r>
            <a:r>
              <a:rPr lang="en-US" dirty="0" err="1"/>
              <a:t>չէ</a:t>
            </a:r>
            <a:r>
              <a:rPr lang="en-US" dirty="0"/>
              <a:t> </a:t>
            </a:r>
            <a:r>
              <a:rPr lang="en-US" dirty="0" err="1"/>
              <a:t>ոչինչ</a:t>
            </a:r>
            <a:r>
              <a:rPr lang="en-US" dirty="0"/>
              <a:t> </a:t>
            </a:r>
            <a:r>
              <a:rPr lang="en-US" dirty="0" err="1"/>
              <a:t>ներառել</a:t>
            </a:r>
            <a:r>
              <a:rPr lang="en-US" dirty="0"/>
              <a:t> </a:t>
            </a:r>
            <a:r>
              <a:rPr lang="en-US" dirty="0" err="1"/>
              <a:t>այն</a:t>
            </a:r>
            <a:r>
              <a:rPr lang="en-US" dirty="0"/>
              <a:t> </a:t>
            </a:r>
            <a:r>
              <a:rPr lang="en-US" dirty="0" err="1"/>
              <a:t>ամենից</a:t>
            </a:r>
            <a:r>
              <a:rPr lang="en-US" dirty="0"/>
              <a:t>, </a:t>
            </a:r>
            <a:r>
              <a:rPr lang="en-US" dirty="0" err="1"/>
              <a:t>ինչին</a:t>
            </a:r>
            <a:r>
              <a:rPr lang="en-US" dirty="0"/>
              <a:t> </a:t>
            </a:r>
            <a:r>
              <a:rPr lang="en-US" dirty="0" err="1"/>
              <a:t>կարող</a:t>
            </a:r>
            <a:r>
              <a:rPr lang="en-US" dirty="0"/>
              <a:t> է </a:t>
            </a:r>
            <a:r>
              <a:rPr lang="en-US" dirty="0" err="1"/>
              <a:t>հասնել</a:t>
            </a:r>
            <a:r>
              <a:rPr lang="en-US" dirty="0"/>
              <a:t> </a:t>
            </a:r>
            <a:r>
              <a:rPr lang="en-US" dirty="0" err="1"/>
              <a:t>ուսանողը</a:t>
            </a:r>
            <a:r>
              <a:rPr lang="en-US" dirty="0"/>
              <a:t> </a:t>
            </a:r>
            <a:r>
              <a:rPr lang="en-US" dirty="0" err="1"/>
              <a:t>օգտագործելով</a:t>
            </a:r>
            <a:r>
              <a:rPr lang="en-US" dirty="0"/>
              <a:t> </a:t>
            </a:r>
            <a:r>
              <a:rPr lang="en-US" dirty="0" err="1"/>
              <a:t>առաջին</a:t>
            </a:r>
            <a:r>
              <a:rPr lang="en-US" dirty="0"/>
              <a:t> </a:t>
            </a:r>
            <a:r>
              <a:rPr lang="en-US" dirty="0" err="1"/>
              <a:t>կետի</a:t>
            </a:r>
            <a:r>
              <a:rPr lang="en-US" dirty="0"/>
              <a:t> </a:t>
            </a:r>
            <a:r>
              <a:rPr lang="en-US" dirty="0" err="1"/>
              <a:t>սահմաններում</a:t>
            </a:r>
            <a:r>
              <a:rPr lang="en-US" dirty="0"/>
              <a:t> </a:t>
            </a:r>
            <a:r>
              <a:rPr lang="en-US" dirty="0" err="1"/>
              <a:t>իրեն</a:t>
            </a:r>
            <a:r>
              <a:rPr lang="en-US" dirty="0"/>
              <a:t> </a:t>
            </a:r>
            <a:r>
              <a:rPr lang="en-US" dirty="0" err="1"/>
              <a:t>տրամադրվածը</a:t>
            </a:r>
            <a:r>
              <a:rPr lang="en-US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179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/>
              <a:t>Վերնագրային</a:t>
            </a:r>
            <a:r>
              <a:rPr lang="en-US" b="1" dirty="0"/>
              <a:t> </a:t>
            </a:r>
            <a:r>
              <a:rPr lang="en-US" b="1" dirty="0" err="1"/>
              <a:t>մասում</a:t>
            </a:r>
            <a:r>
              <a:rPr lang="en-US" b="1" dirty="0"/>
              <a:t> </a:t>
            </a:r>
            <a:endParaRPr lang="ru-RU" dirty="0"/>
          </a:p>
          <a:p>
            <a:r>
              <a:rPr lang="en-US" b="1" dirty="0" err="1"/>
              <a:t>լ</a:t>
            </a:r>
            <a:r>
              <a:rPr lang="en-US" dirty="0" err="1"/>
              <a:t>րացվում</a:t>
            </a:r>
            <a:r>
              <a:rPr lang="en-US" dirty="0"/>
              <a:t> </a:t>
            </a:r>
            <a:r>
              <a:rPr lang="en-US" dirty="0" err="1"/>
              <a:t>են</a:t>
            </a:r>
            <a:r>
              <a:rPr lang="en-US" dirty="0"/>
              <a:t> </a:t>
            </a:r>
            <a:r>
              <a:rPr lang="en-US" dirty="0" err="1"/>
              <a:t>ուսանողի</a:t>
            </a:r>
            <a:r>
              <a:rPr lang="en-US" dirty="0"/>
              <a:t> </a:t>
            </a:r>
            <a:r>
              <a:rPr lang="en-US" dirty="0" err="1"/>
              <a:t>տվյալները</a:t>
            </a:r>
            <a:r>
              <a:rPr lang="en-US" dirty="0"/>
              <a:t>:</a:t>
            </a:r>
            <a:endParaRPr lang="ru-RU" dirty="0"/>
          </a:p>
          <a:p>
            <a:endParaRPr lang="ru-RU" b="1" dirty="0" smtClean="0"/>
          </a:p>
          <a:p>
            <a:endParaRPr lang="ru-RU" b="1" dirty="0"/>
          </a:p>
          <a:p>
            <a:r>
              <a:rPr lang="en-US" b="1" dirty="0" smtClean="0"/>
              <a:t>&lt;</a:t>
            </a:r>
            <a:r>
              <a:rPr lang="en-US" b="1" dirty="0" err="1"/>
              <a:t>Արդյունք</a:t>
            </a:r>
            <a:r>
              <a:rPr lang="en-US" b="1" dirty="0"/>
              <a:t>&gt;</a:t>
            </a:r>
            <a:r>
              <a:rPr lang="en-US" dirty="0"/>
              <a:t> </a:t>
            </a:r>
            <a:r>
              <a:rPr lang="en-US" dirty="0" err="1"/>
              <a:t>սյունյակում</a:t>
            </a:r>
            <a:r>
              <a:rPr lang="en-US" dirty="0"/>
              <a:t> </a:t>
            </a:r>
            <a:r>
              <a:rPr lang="en-US" dirty="0" err="1"/>
              <a:t>հերթականությամբ</a:t>
            </a:r>
            <a:r>
              <a:rPr lang="en-US" dirty="0"/>
              <a:t> </a:t>
            </a:r>
            <a:r>
              <a:rPr lang="en-US" dirty="0" err="1"/>
              <a:t>լրացվում</a:t>
            </a:r>
            <a:r>
              <a:rPr lang="en-US" dirty="0"/>
              <a:t> </a:t>
            </a:r>
            <a:r>
              <a:rPr lang="en-US" dirty="0" err="1"/>
              <a:t>են</a:t>
            </a:r>
            <a:r>
              <a:rPr lang="en-US" dirty="0"/>
              <a:t> </a:t>
            </a:r>
            <a:r>
              <a:rPr lang="en-US" dirty="0" err="1"/>
              <a:t>տվյալ</a:t>
            </a:r>
            <a:r>
              <a:rPr lang="en-US" dirty="0"/>
              <a:t> </a:t>
            </a:r>
            <a:r>
              <a:rPr lang="en-US" dirty="0" err="1"/>
              <a:t>մոդուլի</a:t>
            </a:r>
            <a:r>
              <a:rPr lang="en-US" dirty="0"/>
              <a:t> </a:t>
            </a:r>
            <a:r>
              <a:rPr lang="en-US" dirty="0" err="1"/>
              <a:t>արդյունքների</a:t>
            </a:r>
            <a:r>
              <a:rPr lang="en-US" dirty="0"/>
              <a:t> </a:t>
            </a:r>
            <a:r>
              <a:rPr lang="en-US" dirty="0" err="1"/>
              <a:t>անվանումները</a:t>
            </a:r>
            <a:r>
              <a:rPr lang="en-US" dirty="0"/>
              <a:t>:</a:t>
            </a:r>
            <a:endParaRPr lang="ru-RU" dirty="0"/>
          </a:p>
          <a:p>
            <a:endParaRPr lang="ru-RU" b="1" dirty="0" smtClean="0"/>
          </a:p>
          <a:p>
            <a:r>
              <a:rPr lang="en-US" b="1" dirty="0" smtClean="0"/>
              <a:t>&lt;</a:t>
            </a:r>
            <a:r>
              <a:rPr lang="en-US" b="1" dirty="0" err="1"/>
              <a:t>Գնահատման</a:t>
            </a:r>
            <a:r>
              <a:rPr lang="en-US" b="1" dirty="0"/>
              <a:t> </a:t>
            </a:r>
            <a:r>
              <a:rPr lang="en-US" b="1" dirty="0" err="1"/>
              <a:t>քայլ</a:t>
            </a:r>
            <a:r>
              <a:rPr lang="en-US" b="1" dirty="0"/>
              <a:t>&gt;</a:t>
            </a:r>
            <a:r>
              <a:rPr lang="en-US" dirty="0"/>
              <a:t> </a:t>
            </a:r>
            <a:r>
              <a:rPr lang="en-US" dirty="0" err="1"/>
              <a:t>սյունյակում</a:t>
            </a:r>
            <a:r>
              <a:rPr lang="en-US" dirty="0"/>
              <a:t> </a:t>
            </a:r>
            <a:r>
              <a:rPr lang="en-US" dirty="0" err="1"/>
              <a:t>լրացվում</a:t>
            </a:r>
            <a:r>
              <a:rPr lang="en-US" dirty="0"/>
              <a:t> է </a:t>
            </a:r>
            <a:r>
              <a:rPr lang="en-US" dirty="0" err="1"/>
              <a:t>տվյալ</a:t>
            </a:r>
            <a:r>
              <a:rPr lang="en-US" dirty="0"/>
              <a:t> </a:t>
            </a:r>
            <a:r>
              <a:rPr lang="en-US" dirty="0" err="1"/>
              <a:t>արդյունքի</a:t>
            </a:r>
            <a:r>
              <a:rPr lang="en-US" dirty="0"/>
              <a:t> </a:t>
            </a:r>
            <a:r>
              <a:rPr lang="en-US" dirty="0" err="1"/>
              <a:t>գնահատման</a:t>
            </a:r>
            <a:r>
              <a:rPr lang="en-US" dirty="0"/>
              <a:t> </a:t>
            </a:r>
            <a:r>
              <a:rPr lang="en-US" dirty="0" err="1"/>
              <a:t>հերթական</a:t>
            </a:r>
            <a:r>
              <a:rPr lang="en-US" dirty="0"/>
              <a:t> </a:t>
            </a:r>
            <a:r>
              <a:rPr lang="en-US" dirty="0" err="1"/>
              <a:t>քայլերի</a:t>
            </a:r>
            <a:r>
              <a:rPr lang="en-US" dirty="0"/>
              <a:t> </a:t>
            </a:r>
            <a:r>
              <a:rPr lang="en-US" dirty="0" err="1"/>
              <a:t>անվանումները</a:t>
            </a:r>
            <a:r>
              <a:rPr lang="en-US" dirty="0"/>
              <a:t>: </a:t>
            </a:r>
            <a:endParaRPr lang="ru-RU" dirty="0"/>
          </a:p>
          <a:p>
            <a:r>
              <a:rPr lang="en-US" dirty="0" err="1"/>
              <a:t>Կախված</a:t>
            </a:r>
            <a:r>
              <a:rPr lang="en-US" dirty="0"/>
              <a:t> </a:t>
            </a:r>
            <a:r>
              <a:rPr lang="en-US" dirty="0" err="1"/>
              <a:t>արդյունքի</a:t>
            </a:r>
            <a:r>
              <a:rPr lang="en-US" dirty="0"/>
              <a:t> </a:t>
            </a:r>
            <a:r>
              <a:rPr lang="en-US" dirty="0" err="1"/>
              <a:t>բնույթից</a:t>
            </a:r>
            <a:r>
              <a:rPr lang="en-US" dirty="0"/>
              <a:t> </a:t>
            </a:r>
            <a:r>
              <a:rPr lang="en-US" dirty="0" err="1"/>
              <a:t>գնահատման</a:t>
            </a:r>
            <a:r>
              <a:rPr lang="en-US" dirty="0"/>
              <a:t> </a:t>
            </a:r>
            <a:r>
              <a:rPr lang="en-US" dirty="0" err="1"/>
              <a:t>քայլը</a:t>
            </a:r>
            <a:r>
              <a:rPr lang="en-US" dirty="0"/>
              <a:t> </a:t>
            </a:r>
            <a:r>
              <a:rPr lang="en-US" dirty="0" err="1"/>
              <a:t>կարող</a:t>
            </a:r>
            <a:r>
              <a:rPr lang="en-US" dirty="0"/>
              <a:t> է </a:t>
            </a:r>
            <a:r>
              <a:rPr lang="en-US" dirty="0" err="1"/>
              <a:t>լինել</a:t>
            </a:r>
            <a:r>
              <a:rPr lang="en-US" dirty="0"/>
              <a:t> 1 </a:t>
            </a:r>
            <a:r>
              <a:rPr lang="en-US" dirty="0" err="1"/>
              <a:t>հատ</a:t>
            </a:r>
            <a:r>
              <a:rPr lang="en-US" dirty="0"/>
              <a:t>, </a:t>
            </a:r>
            <a:r>
              <a:rPr lang="en-US" dirty="0" err="1"/>
              <a:t>կամ</a:t>
            </a:r>
            <a:r>
              <a:rPr lang="en-US" dirty="0"/>
              <a:t> </a:t>
            </a:r>
            <a:r>
              <a:rPr lang="en-US" dirty="0" err="1"/>
              <a:t>կարող</a:t>
            </a:r>
            <a:r>
              <a:rPr lang="en-US" dirty="0"/>
              <a:t> </a:t>
            </a:r>
            <a:r>
              <a:rPr lang="en-US" dirty="0" err="1"/>
              <a:t>են</a:t>
            </a:r>
            <a:r>
              <a:rPr lang="en-US" dirty="0"/>
              <a:t> </a:t>
            </a:r>
            <a:r>
              <a:rPr lang="en-US" dirty="0" err="1"/>
              <a:t>կիրառվել</a:t>
            </a:r>
            <a:r>
              <a:rPr lang="en-US" dirty="0"/>
              <a:t> </a:t>
            </a:r>
            <a:r>
              <a:rPr lang="en-US" dirty="0" err="1"/>
              <a:t>տարբեր</a:t>
            </a:r>
            <a:r>
              <a:rPr lang="en-US" dirty="0"/>
              <a:t> </a:t>
            </a:r>
            <a:r>
              <a:rPr lang="en-US" dirty="0" err="1"/>
              <a:t>գնահատման</a:t>
            </a:r>
            <a:r>
              <a:rPr lang="en-US" dirty="0"/>
              <a:t> </a:t>
            </a:r>
            <a:r>
              <a:rPr lang="en-US" dirty="0" err="1"/>
              <a:t>քայլեր</a:t>
            </a:r>
            <a:r>
              <a:rPr lang="en-US" dirty="0"/>
              <a:t>:</a:t>
            </a:r>
            <a:endParaRPr lang="ru-RU" dirty="0"/>
          </a:p>
          <a:p>
            <a:r>
              <a:rPr lang="en-US" dirty="0"/>
              <a:t> </a:t>
            </a:r>
            <a:r>
              <a:rPr lang="en-US" dirty="0" err="1"/>
              <a:t>Գնահատման</a:t>
            </a:r>
            <a:r>
              <a:rPr lang="en-US" dirty="0"/>
              <a:t> </a:t>
            </a:r>
            <a:r>
              <a:rPr lang="en-US" dirty="0" err="1"/>
              <a:t>քայլերի</a:t>
            </a:r>
            <a:r>
              <a:rPr lang="en-US" dirty="0"/>
              <a:t> </a:t>
            </a:r>
            <a:r>
              <a:rPr lang="en-US" dirty="0" err="1"/>
              <a:t>օրինակներ</a:t>
            </a:r>
            <a:r>
              <a:rPr lang="en-US" dirty="0"/>
              <a:t> </a:t>
            </a:r>
            <a:r>
              <a:rPr lang="en-US" dirty="0" err="1"/>
              <a:t>կարող</a:t>
            </a:r>
            <a:r>
              <a:rPr lang="en-US" dirty="0"/>
              <a:t> </a:t>
            </a:r>
            <a:r>
              <a:rPr lang="en-US" dirty="0" err="1"/>
              <a:t>են</a:t>
            </a:r>
            <a:r>
              <a:rPr lang="en-US" dirty="0"/>
              <a:t> </a:t>
            </a:r>
            <a:r>
              <a:rPr lang="en-US" dirty="0" err="1"/>
              <a:t>լինել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/>
              <a:t>- </a:t>
            </a:r>
            <a:r>
              <a:rPr lang="en-US" dirty="0" err="1"/>
              <a:t>գործնական</a:t>
            </a:r>
            <a:r>
              <a:rPr lang="en-US" dirty="0"/>
              <a:t> </a:t>
            </a:r>
            <a:r>
              <a:rPr lang="en-US" dirty="0" err="1"/>
              <a:t>կատարում</a:t>
            </a:r>
            <a:r>
              <a:rPr lang="en-US" dirty="0"/>
              <a:t>,</a:t>
            </a:r>
            <a:endParaRPr lang="ru-RU" dirty="0"/>
          </a:p>
          <a:p>
            <a:r>
              <a:rPr lang="en-US" dirty="0"/>
              <a:t>- </a:t>
            </a:r>
            <a:r>
              <a:rPr lang="en-US" dirty="0" err="1"/>
              <a:t>թեսթային</a:t>
            </a:r>
            <a:r>
              <a:rPr lang="en-US" dirty="0"/>
              <a:t> </a:t>
            </a:r>
            <a:r>
              <a:rPr lang="en-US" dirty="0" err="1"/>
              <a:t>առաջադրանք</a:t>
            </a:r>
            <a:r>
              <a:rPr lang="en-US" dirty="0"/>
              <a:t>,</a:t>
            </a:r>
            <a:endParaRPr lang="ru-RU" dirty="0"/>
          </a:p>
          <a:p>
            <a:r>
              <a:rPr lang="en-US" dirty="0"/>
              <a:t>- </a:t>
            </a:r>
            <a:r>
              <a:rPr lang="en-US" dirty="0" err="1"/>
              <a:t>հարց</a:t>
            </a:r>
            <a:r>
              <a:rPr lang="en-US" dirty="0"/>
              <a:t> </a:t>
            </a:r>
            <a:r>
              <a:rPr lang="en-US" dirty="0" err="1"/>
              <a:t>ու</a:t>
            </a:r>
            <a:r>
              <a:rPr lang="en-US" dirty="0"/>
              <a:t> </a:t>
            </a:r>
            <a:r>
              <a:rPr lang="en-US" dirty="0" err="1"/>
              <a:t>պատասխան</a:t>
            </a:r>
            <a:r>
              <a:rPr lang="en-US" dirty="0"/>
              <a:t>,</a:t>
            </a:r>
            <a:endParaRPr lang="ru-RU" dirty="0"/>
          </a:p>
          <a:p>
            <a:r>
              <a:rPr lang="en-US" dirty="0"/>
              <a:t>- </a:t>
            </a:r>
            <a:r>
              <a:rPr lang="en-US" dirty="0" err="1"/>
              <a:t>դերային</a:t>
            </a:r>
            <a:r>
              <a:rPr lang="en-US" dirty="0"/>
              <a:t> </a:t>
            </a:r>
            <a:r>
              <a:rPr lang="en-US" dirty="0" err="1"/>
              <a:t>խաղ</a:t>
            </a:r>
            <a:r>
              <a:rPr lang="en-US" dirty="0"/>
              <a:t> և </a:t>
            </a:r>
            <a:r>
              <a:rPr lang="en-US" dirty="0" err="1"/>
              <a:t>այլն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b="1" dirty="0" err="1"/>
              <a:t>Մոդուլի</a:t>
            </a:r>
            <a:r>
              <a:rPr lang="en-US" sz="3100" b="1" dirty="0"/>
              <a:t> </a:t>
            </a:r>
            <a:r>
              <a:rPr lang="en-US" sz="3100" b="1" dirty="0" err="1"/>
              <a:t>յուրացման</a:t>
            </a:r>
            <a:r>
              <a:rPr lang="en-US" sz="3100" b="1" dirty="0"/>
              <a:t> </a:t>
            </a:r>
            <a:r>
              <a:rPr lang="en-US" sz="3100" b="1" dirty="0" err="1"/>
              <a:t>գնահատման</a:t>
            </a:r>
            <a:r>
              <a:rPr lang="en-US" sz="3100" b="1" dirty="0"/>
              <a:t> 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err="1" smtClean="0"/>
              <a:t>ամփոփ</a:t>
            </a:r>
            <a:r>
              <a:rPr lang="en-US" sz="3100" b="1" dirty="0" smtClean="0"/>
              <a:t> </a:t>
            </a:r>
            <a:r>
              <a:rPr lang="en-US" sz="3100" b="1" dirty="0" err="1"/>
              <a:t>թերթ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561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b="1" dirty="0"/>
              <a:t>&lt;</a:t>
            </a:r>
            <a:r>
              <a:rPr lang="en-US" b="1" dirty="0" err="1"/>
              <a:t>Կրկնակի</a:t>
            </a:r>
            <a:r>
              <a:rPr lang="en-US" b="1" dirty="0"/>
              <a:t> </a:t>
            </a:r>
            <a:r>
              <a:rPr lang="en-US" b="1" dirty="0" err="1"/>
              <a:t>հանձնում</a:t>
            </a:r>
            <a:r>
              <a:rPr lang="en-US" b="1" dirty="0"/>
              <a:t>&gt;</a:t>
            </a:r>
            <a:r>
              <a:rPr lang="en-US" dirty="0"/>
              <a:t> </a:t>
            </a:r>
            <a:endParaRPr lang="ru-RU" dirty="0"/>
          </a:p>
          <a:p>
            <a:pPr>
              <a:lnSpc>
                <a:spcPct val="120000"/>
              </a:lnSpc>
            </a:pPr>
            <a:r>
              <a:rPr lang="en-US" dirty="0" err="1"/>
              <a:t>լրացվում</a:t>
            </a:r>
            <a:r>
              <a:rPr lang="en-US" dirty="0"/>
              <a:t> է </a:t>
            </a:r>
            <a:r>
              <a:rPr lang="en-US" dirty="0" err="1"/>
              <a:t>միայն</a:t>
            </a:r>
            <a:r>
              <a:rPr lang="en-US" dirty="0"/>
              <a:t> </a:t>
            </a:r>
            <a:r>
              <a:rPr lang="en-US" dirty="0" err="1"/>
              <a:t>գնահատման</a:t>
            </a:r>
            <a:r>
              <a:rPr lang="en-US" dirty="0"/>
              <a:t> </a:t>
            </a:r>
            <a:r>
              <a:rPr lang="en-US" dirty="0" err="1"/>
              <a:t>այն</a:t>
            </a:r>
            <a:r>
              <a:rPr lang="en-US" dirty="0"/>
              <a:t> </a:t>
            </a:r>
            <a:r>
              <a:rPr lang="en-US" dirty="0" err="1"/>
              <a:t>քայլերի</a:t>
            </a:r>
            <a:r>
              <a:rPr lang="en-US" dirty="0"/>
              <a:t> </a:t>
            </a:r>
            <a:r>
              <a:rPr lang="en-US" dirty="0" err="1"/>
              <a:t>համար</a:t>
            </a:r>
            <a:r>
              <a:rPr lang="en-US" dirty="0"/>
              <a:t>, </a:t>
            </a:r>
            <a:r>
              <a:rPr lang="en-US" dirty="0" err="1"/>
              <a:t>որոնցից</a:t>
            </a:r>
            <a:r>
              <a:rPr lang="en-US" dirty="0"/>
              <a:t> </a:t>
            </a:r>
            <a:r>
              <a:rPr lang="en-US" dirty="0" err="1"/>
              <a:t>ուսանողը</a:t>
            </a:r>
            <a:r>
              <a:rPr lang="en-US" dirty="0"/>
              <a:t> </a:t>
            </a:r>
            <a:r>
              <a:rPr lang="en-US" dirty="0" err="1"/>
              <a:t>առաջին</a:t>
            </a:r>
            <a:r>
              <a:rPr lang="en-US" dirty="0"/>
              <a:t> </a:t>
            </a:r>
            <a:r>
              <a:rPr lang="en-US" dirty="0" err="1"/>
              <a:t>փորձից</a:t>
            </a:r>
            <a:r>
              <a:rPr lang="en-US" dirty="0"/>
              <a:t> </a:t>
            </a:r>
            <a:r>
              <a:rPr lang="en-US" dirty="0" err="1"/>
              <a:t>ձախողվել</a:t>
            </a:r>
            <a:r>
              <a:rPr lang="en-US" dirty="0"/>
              <a:t> է, </a:t>
            </a:r>
            <a:r>
              <a:rPr lang="en-US" dirty="0" err="1"/>
              <a:t>կամ</a:t>
            </a:r>
            <a:r>
              <a:rPr lang="en-US" dirty="0"/>
              <a:t> </a:t>
            </a:r>
            <a:r>
              <a:rPr lang="en-US" dirty="0" err="1"/>
              <a:t>ինչպես</a:t>
            </a:r>
            <a:r>
              <a:rPr lang="en-US" dirty="0"/>
              <a:t> </a:t>
            </a:r>
            <a:r>
              <a:rPr lang="en-US" dirty="0" err="1"/>
              <a:t>ասում</a:t>
            </a:r>
            <a:r>
              <a:rPr lang="en-US" dirty="0"/>
              <a:t> </a:t>
            </a:r>
            <a:r>
              <a:rPr lang="en-US" dirty="0" err="1"/>
              <a:t>են</a:t>
            </a:r>
            <a:r>
              <a:rPr lang="en-US" dirty="0"/>
              <a:t> </a:t>
            </a:r>
            <a:r>
              <a:rPr lang="en-US" dirty="0" err="1"/>
              <a:t>գնահատման</a:t>
            </a:r>
            <a:r>
              <a:rPr lang="en-US" dirty="0"/>
              <a:t> </a:t>
            </a:r>
            <a:r>
              <a:rPr lang="en-US" dirty="0" err="1"/>
              <a:t>այդ</a:t>
            </a:r>
            <a:r>
              <a:rPr lang="en-US" dirty="0"/>
              <a:t> </a:t>
            </a:r>
            <a:r>
              <a:rPr lang="en-US" dirty="0" err="1"/>
              <a:t>քայլը</a:t>
            </a:r>
            <a:r>
              <a:rPr lang="en-US" dirty="0"/>
              <a:t> </a:t>
            </a:r>
            <a:r>
              <a:rPr lang="en-US" dirty="0" err="1"/>
              <a:t>չի</a:t>
            </a:r>
            <a:r>
              <a:rPr lang="en-US" dirty="0"/>
              <a:t> </a:t>
            </a:r>
            <a:r>
              <a:rPr lang="en-US" dirty="0" err="1"/>
              <a:t>անցել</a:t>
            </a:r>
            <a:r>
              <a:rPr lang="en-US" dirty="0"/>
              <a:t>:</a:t>
            </a:r>
            <a:endParaRPr lang="ru-RU" dirty="0"/>
          </a:p>
          <a:p>
            <a:pPr>
              <a:lnSpc>
                <a:spcPct val="120000"/>
              </a:lnSpc>
            </a:pPr>
            <a:r>
              <a:rPr lang="en-US" b="1" dirty="0"/>
              <a:t>&lt;</a:t>
            </a:r>
            <a:r>
              <a:rPr lang="en-US" b="1" dirty="0" err="1"/>
              <a:t>Վերջնական</a:t>
            </a:r>
            <a:r>
              <a:rPr lang="en-US" b="1" dirty="0"/>
              <a:t>&gt;</a:t>
            </a:r>
            <a:r>
              <a:rPr lang="en-US" dirty="0"/>
              <a:t> </a:t>
            </a:r>
            <a:endParaRPr lang="ru-RU" dirty="0"/>
          </a:p>
          <a:p>
            <a:pPr>
              <a:lnSpc>
                <a:spcPct val="120000"/>
              </a:lnSpc>
            </a:pPr>
            <a:r>
              <a:rPr lang="en-US" dirty="0" err="1"/>
              <a:t>տողում</a:t>
            </a:r>
            <a:r>
              <a:rPr lang="en-US" dirty="0"/>
              <a:t> </a:t>
            </a:r>
            <a:r>
              <a:rPr lang="en-US" dirty="0" err="1"/>
              <a:t>դրվում</a:t>
            </a:r>
            <a:r>
              <a:rPr lang="en-US" dirty="0"/>
              <a:t> է </a:t>
            </a:r>
            <a:r>
              <a:rPr lang="en-US" dirty="0" err="1"/>
              <a:t>արդյունքի</a:t>
            </a:r>
            <a:r>
              <a:rPr lang="en-US" dirty="0"/>
              <a:t> </a:t>
            </a:r>
            <a:r>
              <a:rPr lang="en-US" dirty="0" err="1"/>
              <a:t>գնահատման</a:t>
            </a:r>
            <a:r>
              <a:rPr lang="en-US" dirty="0"/>
              <a:t> </a:t>
            </a:r>
            <a:r>
              <a:rPr lang="en-US" dirty="0" err="1"/>
              <a:t>վերջնական</a:t>
            </a:r>
            <a:r>
              <a:rPr lang="en-US" dirty="0"/>
              <a:t> </a:t>
            </a:r>
            <a:r>
              <a:rPr lang="en-US" dirty="0" err="1"/>
              <a:t>նշանը</a:t>
            </a:r>
            <a:r>
              <a:rPr lang="en-US" dirty="0"/>
              <a:t>: </a:t>
            </a:r>
            <a:endParaRPr lang="ru-RU" dirty="0"/>
          </a:p>
          <a:p>
            <a:pPr>
              <a:lnSpc>
                <a:spcPct val="120000"/>
              </a:lnSpc>
            </a:pPr>
            <a:r>
              <a:rPr lang="en-US" dirty="0" err="1"/>
              <a:t>Այս</a:t>
            </a:r>
            <a:r>
              <a:rPr lang="en-US" dirty="0"/>
              <a:t> </a:t>
            </a:r>
            <a:r>
              <a:rPr lang="en-US" dirty="0" err="1"/>
              <a:t>առումով</a:t>
            </a:r>
            <a:r>
              <a:rPr lang="en-US" dirty="0"/>
              <a:t> </a:t>
            </a:r>
            <a:r>
              <a:rPr lang="en-US" dirty="0" err="1"/>
              <a:t>անհրաժեշտ</a:t>
            </a:r>
            <a:r>
              <a:rPr lang="en-US" dirty="0"/>
              <a:t> է ի </a:t>
            </a:r>
            <a:r>
              <a:rPr lang="en-US" dirty="0" err="1"/>
              <a:t>նկատի</a:t>
            </a:r>
            <a:r>
              <a:rPr lang="en-US" dirty="0"/>
              <a:t> </a:t>
            </a:r>
            <a:r>
              <a:rPr lang="en-US" dirty="0" err="1"/>
              <a:t>ունենալ</a:t>
            </a:r>
            <a:r>
              <a:rPr lang="en-US" dirty="0"/>
              <a:t> </a:t>
            </a:r>
            <a:r>
              <a:rPr lang="en-US" dirty="0" err="1"/>
              <a:t>հետևյալ</a:t>
            </a:r>
            <a:r>
              <a:rPr lang="en-US" dirty="0"/>
              <a:t> </a:t>
            </a:r>
            <a:r>
              <a:rPr lang="en-US" dirty="0" err="1"/>
              <a:t>կարևոր</a:t>
            </a:r>
            <a:r>
              <a:rPr lang="en-US" dirty="0"/>
              <a:t> </a:t>
            </a:r>
            <a:r>
              <a:rPr lang="en-US" dirty="0" err="1"/>
              <a:t>առանձնահատկությունը</a:t>
            </a:r>
            <a:r>
              <a:rPr lang="en-US" dirty="0"/>
              <a:t>. </a:t>
            </a:r>
            <a:r>
              <a:rPr lang="en-US" dirty="0" err="1"/>
              <a:t>եթե</a:t>
            </a:r>
            <a:r>
              <a:rPr lang="en-US" dirty="0"/>
              <a:t> </a:t>
            </a:r>
            <a:r>
              <a:rPr lang="en-US" dirty="0" err="1"/>
              <a:t>տվյալ</a:t>
            </a:r>
            <a:r>
              <a:rPr lang="en-US" dirty="0"/>
              <a:t> </a:t>
            </a:r>
            <a:r>
              <a:rPr lang="en-US" dirty="0" err="1"/>
              <a:t>արդյունքի</a:t>
            </a:r>
            <a:r>
              <a:rPr lang="en-US" dirty="0"/>
              <a:t> </a:t>
            </a:r>
            <a:r>
              <a:rPr lang="en-US" dirty="0" err="1"/>
              <a:t>համար</a:t>
            </a:r>
            <a:r>
              <a:rPr lang="en-US" dirty="0"/>
              <a:t> </a:t>
            </a:r>
            <a:r>
              <a:rPr lang="en-US" dirty="0" err="1"/>
              <a:t>նախատեսված</a:t>
            </a:r>
            <a:r>
              <a:rPr lang="en-US" dirty="0"/>
              <a:t> է </a:t>
            </a:r>
            <a:r>
              <a:rPr lang="en-US" dirty="0" err="1"/>
              <a:t>գնահատման</a:t>
            </a:r>
            <a:r>
              <a:rPr lang="en-US" dirty="0"/>
              <a:t>, </a:t>
            </a:r>
            <a:r>
              <a:rPr lang="en-US" dirty="0" err="1"/>
              <a:t>ենթադրենք</a:t>
            </a:r>
            <a:r>
              <a:rPr lang="en-US" dirty="0"/>
              <a:t>, 4 </a:t>
            </a:r>
            <a:r>
              <a:rPr lang="en-US" dirty="0" err="1"/>
              <a:t>քայլ</a:t>
            </a:r>
            <a:r>
              <a:rPr lang="en-US" dirty="0"/>
              <a:t>, </a:t>
            </a:r>
            <a:r>
              <a:rPr lang="en-US" dirty="0" err="1"/>
              <a:t>ապա</a:t>
            </a:r>
            <a:r>
              <a:rPr lang="en-US" dirty="0"/>
              <a:t> </a:t>
            </a:r>
            <a:r>
              <a:rPr lang="en-US" dirty="0" err="1"/>
              <a:t>վերջնական</a:t>
            </a:r>
            <a:r>
              <a:rPr lang="en-US" dirty="0"/>
              <a:t> </a:t>
            </a:r>
            <a:r>
              <a:rPr lang="en-US" dirty="0" err="1"/>
              <a:t>տողի</a:t>
            </a:r>
            <a:r>
              <a:rPr lang="en-US" dirty="0"/>
              <a:t> &lt;</a:t>
            </a:r>
            <a:r>
              <a:rPr lang="en-US" dirty="0" err="1"/>
              <a:t>անցել</a:t>
            </a:r>
            <a:r>
              <a:rPr lang="en-US" dirty="0"/>
              <a:t> է&gt; </a:t>
            </a:r>
            <a:r>
              <a:rPr lang="en-US" dirty="0" err="1"/>
              <a:t>վանդակում</a:t>
            </a:r>
            <a:r>
              <a:rPr lang="en-US" dirty="0"/>
              <a:t> </a:t>
            </a:r>
            <a:r>
              <a:rPr lang="en-US" dirty="0" err="1"/>
              <a:t>կարող</a:t>
            </a:r>
            <a:r>
              <a:rPr lang="en-US" dirty="0"/>
              <a:t> է </a:t>
            </a:r>
            <a:r>
              <a:rPr lang="en-US" dirty="0" err="1"/>
              <a:t>նշում</a:t>
            </a:r>
            <a:r>
              <a:rPr lang="en-US" dirty="0"/>
              <a:t> </a:t>
            </a:r>
            <a:r>
              <a:rPr lang="en-US" dirty="0" err="1"/>
              <a:t>կատարվել</a:t>
            </a:r>
            <a:r>
              <a:rPr lang="en-US" dirty="0"/>
              <a:t> </a:t>
            </a:r>
            <a:r>
              <a:rPr lang="en-US" dirty="0" err="1"/>
              <a:t>միայն</a:t>
            </a:r>
            <a:r>
              <a:rPr lang="en-US" dirty="0"/>
              <a:t> </a:t>
            </a:r>
            <a:r>
              <a:rPr lang="en-US" dirty="0" err="1"/>
              <a:t>այն</a:t>
            </a:r>
            <a:r>
              <a:rPr lang="en-US" dirty="0"/>
              <a:t> </a:t>
            </a:r>
            <a:r>
              <a:rPr lang="en-US" dirty="0" err="1"/>
              <a:t>դեպքում</a:t>
            </a:r>
            <a:r>
              <a:rPr lang="en-US" dirty="0"/>
              <a:t>, </a:t>
            </a:r>
            <a:r>
              <a:rPr lang="en-US" dirty="0" err="1"/>
              <a:t>եթե</a:t>
            </a:r>
            <a:r>
              <a:rPr lang="en-US" dirty="0"/>
              <a:t> </a:t>
            </a:r>
            <a:r>
              <a:rPr lang="en-US" dirty="0" err="1"/>
              <a:t>ուսանողը</a:t>
            </a:r>
            <a:r>
              <a:rPr lang="en-US" dirty="0"/>
              <a:t> </a:t>
            </a:r>
            <a:r>
              <a:rPr lang="en-US" dirty="0" err="1"/>
              <a:t>բոլոր</a:t>
            </a:r>
            <a:r>
              <a:rPr lang="en-US" dirty="0"/>
              <a:t> </a:t>
            </a:r>
            <a:r>
              <a:rPr lang="en-US" dirty="0" err="1"/>
              <a:t>քայլերի</a:t>
            </a:r>
            <a:r>
              <a:rPr lang="en-US" dirty="0"/>
              <a:t> </a:t>
            </a:r>
            <a:r>
              <a:rPr lang="en-US" dirty="0" err="1"/>
              <a:t>համար</a:t>
            </a:r>
            <a:r>
              <a:rPr lang="en-US" dirty="0"/>
              <a:t> </a:t>
            </a:r>
            <a:r>
              <a:rPr lang="en-US" dirty="0" err="1"/>
              <a:t>առաջին</a:t>
            </a:r>
            <a:r>
              <a:rPr lang="en-US" dirty="0"/>
              <a:t> </a:t>
            </a:r>
            <a:r>
              <a:rPr lang="en-US" dirty="0" err="1"/>
              <a:t>կամ</a:t>
            </a:r>
            <a:r>
              <a:rPr lang="en-US" dirty="0"/>
              <a:t> </a:t>
            </a:r>
            <a:r>
              <a:rPr lang="en-US" dirty="0" err="1"/>
              <a:t>կրկնակի</a:t>
            </a:r>
            <a:r>
              <a:rPr lang="en-US" dirty="0"/>
              <a:t> </a:t>
            </a:r>
            <a:r>
              <a:rPr lang="en-US" dirty="0" err="1"/>
              <a:t>հանձնման</a:t>
            </a:r>
            <a:r>
              <a:rPr lang="en-US" dirty="0"/>
              <a:t> </a:t>
            </a:r>
            <a:r>
              <a:rPr lang="en-US" dirty="0" err="1"/>
              <a:t>արդյունքում</a:t>
            </a:r>
            <a:r>
              <a:rPr lang="en-US" dirty="0"/>
              <a:t> </a:t>
            </a:r>
            <a:r>
              <a:rPr lang="en-US" dirty="0" err="1"/>
              <a:t>իրենց</a:t>
            </a:r>
            <a:r>
              <a:rPr lang="en-US" dirty="0"/>
              <a:t> </a:t>
            </a:r>
            <a:r>
              <a:rPr lang="en-US" dirty="0" err="1"/>
              <a:t>համապատասխան</a:t>
            </a:r>
            <a:r>
              <a:rPr lang="en-US" dirty="0"/>
              <a:t> &lt;</a:t>
            </a:r>
            <a:r>
              <a:rPr lang="en-US" dirty="0" err="1"/>
              <a:t>անցել</a:t>
            </a:r>
            <a:r>
              <a:rPr lang="en-US" dirty="0"/>
              <a:t> է&gt; </a:t>
            </a:r>
            <a:r>
              <a:rPr lang="en-US" dirty="0" err="1"/>
              <a:t>տողում</a:t>
            </a:r>
            <a:r>
              <a:rPr lang="en-US" dirty="0"/>
              <a:t> </a:t>
            </a:r>
            <a:r>
              <a:rPr lang="en-US" dirty="0" err="1"/>
              <a:t>նշում</a:t>
            </a:r>
            <a:r>
              <a:rPr lang="en-US" dirty="0"/>
              <a:t> </a:t>
            </a:r>
            <a:r>
              <a:rPr lang="en-US" dirty="0" err="1"/>
              <a:t>ունի</a:t>
            </a:r>
            <a:r>
              <a:rPr lang="en-US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647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&lt;</a:t>
            </a:r>
            <a:r>
              <a:rPr lang="en-US" b="1" dirty="0" err="1"/>
              <a:t>Անցել</a:t>
            </a:r>
            <a:r>
              <a:rPr lang="en-US" b="1" dirty="0"/>
              <a:t> է&gt; </a:t>
            </a:r>
            <a:r>
              <a:rPr lang="en-US" b="1" dirty="0" err="1"/>
              <a:t>կամ</a:t>
            </a:r>
            <a:r>
              <a:rPr lang="en-US" b="1" dirty="0"/>
              <a:t> &lt;</a:t>
            </a:r>
            <a:r>
              <a:rPr lang="en-US" b="1" dirty="0" err="1"/>
              <a:t>չի</a:t>
            </a:r>
            <a:r>
              <a:rPr lang="en-US" b="1" dirty="0"/>
              <a:t> </a:t>
            </a:r>
            <a:r>
              <a:rPr lang="en-US" b="1" dirty="0" err="1"/>
              <a:t>անցել</a:t>
            </a:r>
            <a:r>
              <a:rPr lang="en-US" b="1" dirty="0"/>
              <a:t>&gt;</a:t>
            </a:r>
            <a:r>
              <a:rPr lang="en-US" dirty="0"/>
              <a:t> </a:t>
            </a:r>
            <a:endParaRPr lang="ru-RU" dirty="0"/>
          </a:p>
          <a:p>
            <a:r>
              <a:rPr lang="en-US" dirty="0" err="1"/>
              <a:t>դրվում</a:t>
            </a:r>
            <a:r>
              <a:rPr lang="en-US" dirty="0"/>
              <a:t> է </a:t>
            </a:r>
            <a:r>
              <a:rPr lang="en-US" dirty="0" err="1"/>
              <a:t>ոչ</a:t>
            </a:r>
            <a:r>
              <a:rPr lang="en-US" dirty="0"/>
              <a:t> </a:t>
            </a:r>
            <a:r>
              <a:rPr lang="en-US" dirty="0" err="1"/>
              <a:t>թե</a:t>
            </a:r>
            <a:r>
              <a:rPr lang="en-US" dirty="0"/>
              <a:t> </a:t>
            </a:r>
            <a:r>
              <a:rPr lang="en-US" dirty="0" err="1"/>
              <a:t>թվանշան</a:t>
            </a:r>
            <a:r>
              <a:rPr lang="en-US" dirty="0"/>
              <a:t> </a:t>
            </a:r>
            <a:r>
              <a:rPr lang="en-US" dirty="0" err="1"/>
              <a:t>այլ</a:t>
            </a:r>
            <a:r>
              <a:rPr lang="en-US" dirty="0"/>
              <a:t> </a:t>
            </a:r>
            <a:r>
              <a:rPr lang="en-US" dirty="0" err="1"/>
              <a:t>որևէ</a:t>
            </a:r>
            <a:r>
              <a:rPr lang="en-US" dirty="0"/>
              <a:t> </a:t>
            </a:r>
            <a:r>
              <a:rPr lang="en-US" dirty="0" err="1"/>
              <a:t>նշան</a:t>
            </a:r>
            <a:r>
              <a:rPr lang="en-US" dirty="0"/>
              <a:t>, </a:t>
            </a:r>
            <a:r>
              <a:rPr lang="en-US" dirty="0" err="1"/>
              <a:t>որովհետև</a:t>
            </a:r>
            <a:r>
              <a:rPr lang="en-US" dirty="0"/>
              <a:t> </a:t>
            </a:r>
            <a:r>
              <a:rPr lang="en-US" dirty="0" err="1"/>
              <a:t>կարողության</a:t>
            </a:r>
            <a:r>
              <a:rPr lang="en-US" dirty="0"/>
              <a:t> </a:t>
            </a:r>
            <a:r>
              <a:rPr lang="en-US" dirty="0" err="1"/>
              <a:t>առումով</a:t>
            </a:r>
            <a:r>
              <a:rPr lang="en-US" dirty="0"/>
              <a:t> </a:t>
            </a:r>
            <a:r>
              <a:rPr lang="en-US" dirty="0" err="1"/>
              <a:t>արդյունքի</a:t>
            </a:r>
            <a:r>
              <a:rPr lang="en-US" dirty="0"/>
              <a:t> </a:t>
            </a:r>
            <a:r>
              <a:rPr lang="en-US" dirty="0" err="1"/>
              <a:t>յուրացումը</a:t>
            </a:r>
            <a:r>
              <a:rPr lang="en-US" dirty="0"/>
              <a:t> </a:t>
            </a:r>
            <a:r>
              <a:rPr lang="en-US" dirty="0" err="1"/>
              <a:t>կարող</a:t>
            </a:r>
            <a:r>
              <a:rPr lang="en-US" dirty="0"/>
              <a:t> է </a:t>
            </a:r>
            <a:r>
              <a:rPr lang="en-US" dirty="0" err="1"/>
              <a:t>լինել</a:t>
            </a:r>
            <a:r>
              <a:rPr lang="en-US" dirty="0"/>
              <a:t> </a:t>
            </a:r>
            <a:r>
              <a:rPr lang="en-US" dirty="0" err="1"/>
              <a:t>կամ</a:t>
            </a:r>
            <a:r>
              <a:rPr lang="en-US" dirty="0"/>
              <a:t> </a:t>
            </a:r>
            <a:r>
              <a:rPr lang="en-US" dirty="0" err="1"/>
              <a:t>դրական</a:t>
            </a:r>
            <a:r>
              <a:rPr lang="en-US" dirty="0"/>
              <a:t> </a:t>
            </a:r>
            <a:r>
              <a:rPr lang="en-US" dirty="0" err="1"/>
              <a:t>կամ</a:t>
            </a:r>
            <a:r>
              <a:rPr lang="en-US" dirty="0"/>
              <a:t> </a:t>
            </a:r>
            <a:r>
              <a:rPr lang="en-US" dirty="0" err="1"/>
              <a:t>բացասական</a:t>
            </a:r>
            <a:r>
              <a:rPr lang="en-US" dirty="0"/>
              <a:t>:</a:t>
            </a:r>
            <a:endParaRPr lang="ru-RU" dirty="0"/>
          </a:p>
          <a:p>
            <a:r>
              <a:rPr lang="en-US" b="1" dirty="0"/>
              <a:t>&lt;</a:t>
            </a:r>
            <a:r>
              <a:rPr lang="en-US" b="1" dirty="0" err="1"/>
              <a:t>Կուրսային</a:t>
            </a:r>
            <a:r>
              <a:rPr lang="en-US" b="1" dirty="0"/>
              <a:t> </a:t>
            </a:r>
            <a:r>
              <a:rPr lang="en-US" b="1" dirty="0" err="1"/>
              <a:t>աշխատանք</a:t>
            </a:r>
            <a:r>
              <a:rPr lang="en-US" b="1" dirty="0"/>
              <a:t>&gt;</a:t>
            </a:r>
            <a:r>
              <a:rPr lang="en-US" dirty="0"/>
              <a:t> </a:t>
            </a:r>
            <a:endParaRPr lang="ru-RU" dirty="0"/>
          </a:p>
          <a:p>
            <a:r>
              <a:rPr lang="en-US" dirty="0" err="1"/>
              <a:t>նշում</a:t>
            </a:r>
            <a:r>
              <a:rPr lang="en-US" dirty="0"/>
              <a:t> է </a:t>
            </a:r>
            <a:r>
              <a:rPr lang="en-US" dirty="0" err="1"/>
              <a:t>կատարվում</a:t>
            </a:r>
            <a:r>
              <a:rPr lang="en-US" dirty="0"/>
              <a:t>, </a:t>
            </a:r>
            <a:r>
              <a:rPr lang="en-US" dirty="0" err="1"/>
              <a:t>եթե</a:t>
            </a:r>
            <a:r>
              <a:rPr lang="en-US" dirty="0"/>
              <a:t> </a:t>
            </a:r>
            <a:r>
              <a:rPr lang="en-US" dirty="0" err="1"/>
              <a:t>մոդուլից</a:t>
            </a:r>
            <a:r>
              <a:rPr lang="en-US" dirty="0"/>
              <a:t> </a:t>
            </a:r>
            <a:r>
              <a:rPr lang="en-US" dirty="0" err="1"/>
              <a:t>նման</a:t>
            </a:r>
            <a:r>
              <a:rPr lang="en-US" dirty="0"/>
              <a:t> </a:t>
            </a:r>
            <a:r>
              <a:rPr lang="en-US" dirty="0" err="1"/>
              <a:t>աշխատանք</a:t>
            </a:r>
            <a:r>
              <a:rPr lang="en-US" dirty="0"/>
              <a:t> </a:t>
            </a:r>
            <a:r>
              <a:rPr lang="en-US" dirty="0" err="1"/>
              <a:t>նախատեսված</a:t>
            </a:r>
            <a:r>
              <a:rPr lang="en-US" dirty="0"/>
              <a:t> է: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 err="1"/>
              <a:t>Ամբողջ</a:t>
            </a:r>
            <a:r>
              <a:rPr lang="en-US" dirty="0"/>
              <a:t> </a:t>
            </a:r>
            <a:r>
              <a:rPr lang="en-US" dirty="0" err="1"/>
              <a:t>մոդուլի</a:t>
            </a:r>
            <a:r>
              <a:rPr lang="en-US" dirty="0"/>
              <a:t> </a:t>
            </a:r>
            <a:r>
              <a:rPr lang="en-US" dirty="0" err="1"/>
              <a:t>համար</a:t>
            </a:r>
            <a:r>
              <a:rPr lang="en-US" dirty="0"/>
              <a:t> </a:t>
            </a:r>
            <a:r>
              <a:rPr lang="en-US" dirty="0" err="1"/>
              <a:t>գնահատման</a:t>
            </a:r>
            <a:r>
              <a:rPr lang="en-US" dirty="0"/>
              <a:t> </a:t>
            </a:r>
            <a:r>
              <a:rPr lang="en-US" dirty="0" err="1"/>
              <a:t>ամփոփումը</a:t>
            </a:r>
            <a:r>
              <a:rPr lang="en-US" dirty="0"/>
              <a:t> </a:t>
            </a:r>
            <a:r>
              <a:rPr lang="en-US" dirty="0" err="1"/>
              <a:t>նշվում</a:t>
            </a:r>
            <a:r>
              <a:rPr lang="en-US" dirty="0"/>
              <a:t> է </a:t>
            </a:r>
            <a:r>
              <a:rPr lang="en-US" dirty="0" err="1"/>
              <a:t>աղյուսակից</a:t>
            </a:r>
            <a:r>
              <a:rPr lang="en-US" dirty="0"/>
              <a:t> </a:t>
            </a:r>
            <a:r>
              <a:rPr lang="en-US" dirty="0" err="1"/>
              <a:t>դուրս</a:t>
            </a:r>
            <a:r>
              <a:rPr lang="en-US" dirty="0"/>
              <a:t> </a:t>
            </a:r>
            <a:r>
              <a:rPr lang="en-US" dirty="0" err="1"/>
              <a:t>տրված</a:t>
            </a:r>
            <a:r>
              <a:rPr lang="en-US" dirty="0"/>
              <a:t> &lt;</a:t>
            </a:r>
            <a:r>
              <a:rPr lang="en-US" dirty="0" err="1"/>
              <a:t>անցել</a:t>
            </a:r>
            <a:r>
              <a:rPr lang="en-US" dirty="0"/>
              <a:t> է&gt; </a:t>
            </a:r>
            <a:r>
              <a:rPr lang="en-US" dirty="0" err="1"/>
              <a:t>կամ</a:t>
            </a:r>
            <a:r>
              <a:rPr lang="en-US" dirty="0"/>
              <a:t> &lt;</a:t>
            </a:r>
            <a:r>
              <a:rPr lang="en-US" dirty="0" err="1"/>
              <a:t>չի</a:t>
            </a:r>
            <a:r>
              <a:rPr lang="en-US" dirty="0"/>
              <a:t> </a:t>
            </a:r>
            <a:r>
              <a:rPr lang="en-US" dirty="0" err="1"/>
              <a:t>անցել</a:t>
            </a:r>
            <a:r>
              <a:rPr lang="en-US" dirty="0"/>
              <a:t>&gt; </a:t>
            </a:r>
            <a:r>
              <a:rPr lang="en-US" dirty="0" err="1"/>
              <a:t>վանդակներից</a:t>
            </a:r>
            <a:r>
              <a:rPr lang="en-US" dirty="0"/>
              <a:t> </a:t>
            </a:r>
            <a:r>
              <a:rPr lang="en-US" dirty="0" err="1"/>
              <a:t>մեկում</a:t>
            </a:r>
            <a:r>
              <a:rPr lang="en-US" dirty="0"/>
              <a:t>, </a:t>
            </a:r>
            <a:r>
              <a:rPr lang="en-US" dirty="0" err="1"/>
              <a:t>ընդ</a:t>
            </a:r>
            <a:r>
              <a:rPr lang="en-US" dirty="0"/>
              <a:t> </a:t>
            </a:r>
            <a:r>
              <a:rPr lang="en-US" dirty="0" err="1"/>
              <a:t>որում</a:t>
            </a:r>
            <a:r>
              <a:rPr lang="en-US" dirty="0"/>
              <a:t> &lt;</a:t>
            </a:r>
            <a:r>
              <a:rPr lang="en-US" dirty="0" err="1"/>
              <a:t>անցել</a:t>
            </a:r>
            <a:r>
              <a:rPr lang="en-US" dirty="0"/>
              <a:t> է&gt; </a:t>
            </a:r>
            <a:r>
              <a:rPr lang="en-US" dirty="0" err="1"/>
              <a:t>վանդակում</a:t>
            </a:r>
            <a:r>
              <a:rPr lang="en-US" dirty="0"/>
              <a:t> </a:t>
            </a:r>
            <a:r>
              <a:rPr lang="en-US" dirty="0" err="1"/>
              <a:t>կարող</a:t>
            </a:r>
            <a:r>
              <a:rPr lang="en-US" dirty="0"/>
              <a:t> է </a:t>
            </a:r>
            <a:r>
              <a:rPr lang="en-US" dirty="0" err="1"/>
              <a:t>նշում</a:t>
            </a:r>
            <a:r>
              <a:rPr lang="en-US" dirty="0"/>
              <a:t> </a:t>
            </a:r>
            <a:r>
              <a:rPr lang="en-US" dirty="0" err="1"/>
              <a:t>կատարվել</a:t>
            </a:r>
            <a:r>
              <a:rPr lang="en-US" dirty="0"/>
              <a:t>, </a:t>
            </a:r>
            <a:r>
              <a:rPr lang="en-US" dirty="0" err="1"/>
              <a:t>եթե</a:t>
            </a:r>
            <a:r>
              <a:rPr lang="en-US" dirty="0"/>
              <a:t> </a:t>
            </a:r>
            <a:r>
              <a:rPr lang="en-US" dirty="0" err="1"/>
              <a:t>մոդուլի</a:t>
            </a:r>
            <a:r>
              <a:rPr lang="en-US" dirty="0"/>
              <a:t> </a:t>
            </a:r>
            <a:r>
              <a:rPr lang="en-US" dirty="0" err="1"/>
              <a:t>բոլոր</a:t>
            </a:r>
            <a:r>
              <a:rPr lang="en-US" dirty="0"/>
              <a:t> </a:t>
            </a:r>
            <a:r>
              <a:rPr lang="en-US" dirty="0" err="1"/>
              <a:t>արդյունքների</a:t>
            </a:r>
            <a:r>
              <a:rPr lang="en-US" dirty="0"/>
              <a:t> </a:t>
            </a:r>
            <a:r>
              <a:rPr lang="en-US" dirty="0" err="1"/>
              <a:t>վերաբերյալ</a:t>
            </a:r>
            <a:r>
              <a:rPr lang="en-US" dirty="0"/>
              <a:t> </a:t>
            </a:r>
            <a:r>
              <a:rPr lang="en-US" dirty="0" err="1"/>
              <a:t>այդպիսի</a:t>
            </a:r>
            <a:r>
              <a:rPr lang="en-US" dirty="0"/>
              <a:t> </a:t>
            </a:r>
            <a:r>
              <a:rPr lang="en-US" dirty="0" err="1"/>
              <a:t>նշում</a:t>
            </a:r>
            <a:r>
              <a:rPr lang="en-US" dirty="0"/>
              <a:t> </a:t>
            </a:r>
            <a:r>
              <a:rPr lang="en-US" dirty="0" err="1"/>
              <a:t>կատարված</a:t>
            </a:r>
            <a:r>
              <a:rPr lang="en-US" dirty="0"/>
              <a:t> է: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384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5040560"/>
          </a:xfrm>
        </p:spPr>
        <p:txBody>
          <a:bodyPr>
            <a:normAutofit/>
          </a:bodyPr>
          <a:lstStyle/>
          <a:p>
            <a:r>
              <a:rPr lang="en-US" i="1" dirty="0" err="1" smtClean="0"/>
              <a:t>Մասնագետի</a:t>
            </a:r>
            <a:r>
              <a:rPr lang="en-US" i="1" dirty="0" smtClean="0"/>
              <a:t> </a:t>
            </a:r>
            <a:r>
              <a:rPr lang="en-US" i="1" dirty="0" err="1" smtClean="0"/>
              <a:t>մոտ</a:t>
            </a:r>
            <a:r>
              <a:rPr lang="en-US" i="1" dirty="0" smtClean="0"/>
              <a:t> </a:t>
            </a:r>
            <a:r>
              <a:rPr lang="en-US" i="1" dirty="0" err="1" smtClean="0"/>
              <a:t>ձևավոր­ված</a:t>
            </a:r>
            <a:r>
              <a:rPr lang="en-US" i="1" dirty="0" smtClean="0"/>
              <a:t> </a:t>
            </a:r>
            <a:r>
              <a:rPr lang="en-US" i="1" dirty="0" err="1" smtClean="0"/>
              <a:t>որակ</a:t>
            </a:r>
            <a:r>
              <a:rPr lang="en-US" i="1" dirty="0" smtClean="0"/>
              <a:t>,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en-US" i="1" dirty="0" err="1" smtClean="0"/>
              <a:t>ունակու­թ­յուն</a:t>
            </a:r>
            <a:r>
              <a:rPr lang="en-US" i="1" dirty="0" smtClean="0"/>
              <a:t>` </a:t>
            </a:r>
            <a:r>
              <a:rPr lang="en-US" i="1" dirty="0" err="1" smtClean="0"/>
              <a:t>մասնագի­տական</a:t>
            </a:r>
            <a:r>
              <a:rPr lang="en-US" i="1" dirty="0" smtClean="0"/>
              <a:t> </a:t>
            </a:r>
            <a:r>
              <a:rPr lang="en-US" i="1" dirty="0" err="1" smtClean="0"/>
              <a:t>գործունեության</a:t>
            </a:r>
            <a:r>
              <a:rPr lang="en-US" i="1" dirty="0" smtClean="0"/>
              <a:t> </a:t>
            </a:r>
            <a:r>
              <a:rPr lang="en-US" i="1" dirty="0" err="1" smtClean="0"/>
              <a:t>համար</a:t>
            </a:r>
            <a:r>
              <a:rPr lang="en-US" i="1" dirty="0" smtClean="0"/>
              <a:t> </a:t>
            </a:r>
            <a:r>
              <a:rPr lang="en-US" i="1" dirty="0" err="1" smtClean="0"/>
              <a:t>ան­հրաժեշտ</a:t>
            </a:r>
            <a:r>
              <a:rPr lang="en-US" i="1" dirty="0" smtClean="0"/>
              <a:t> </a:t>
            </a:r>
            <a:r>
              <a:rPr lang="en-US" i="1" dirty="0" err="1" smtClean="0"/>
              <a:t>գիտելիքները</a:t>
            </a:r>
            <a:r>
              <a:rPr lang="en-US" i="1" dirty="0" smtClean="0"/>
              <a:t> </a:t>
            </a:r>
            <a:r>
              <a:rPr lang="en-US" i="1" dirty="0" err="1" smtClean="0"/>
              <a:t>կոնկ­րետ</a:t>
            </a:r>
            <a:r>
              <a:rPr lang="en-US" i="1" dirty="0" smtClean="0"/>
              <a:t> </a:t>
            </a:r>
            <a:r>
              <a:rPr lang="en-US" i="1" dirty="0" err="1" smtClean="0"/>
              <a:t>մասնագիտական</a:t>
            </a:r>
            <a:r>
              <a:rPr lang="en-US" i="1" dirty="0" smtClean="0"/>
              <a:t> </a:t>
            </a:r>
            <a:r>
              <a:rPr lang="en-US" i="1" dirty="0" err="1" smtClean="0"/>
              <a:t>խնդիրների</a:t>
            </a:r>
            <a:r>
              <a:rPr lang="en-US" i="1" dirty="0" smtClean="0"/>
              <a:t> </a:t>
            </a:r>
            <a:r>
              <a:rPr lang="en-US" i="1" dirty="0" err="1" smtClean="0"/>
              <a:t>լուծման</a:t>
            </a:r>
            <a:r>
              <a:rPr lang="en-US" i="1" dirty="0" smtClean="0"/>
              <a:t> </a:t>
            </a:r>
            <a:r>
              <a:rPr lang="en-US" i="1" dirty="0" err="1" smtClean="0"/>
              <a:t>ընթացքում</a:t>
            </a:r>
            <a:r>
              <a:rPr lang="en-US" i="1" dirty="0" smtClean="0"/>
              <a:t> </a:t>
            </a:r>
            <a:r>
              <a:rPr lang="en-US" i="1" dirty="0" err="1" smtClean="0"/>
              <a:t>կիրառելու</a:t>
            </a:r>
            <a:r>
              <a:rPr lang="en-US" i="1" dirty="0" smtClean="0"/>
              <a:t> </a:t>
            </a:r>
            <a:r>
              <a:rPr lang="en-US" i="1" dirty="0" err="1" smtClean="0"/>
              <a:t>համար</a:t>
            </a:r>
            <a:r>
              <a:rPr lang="en-US" i="1" dirty="0" smtClean="0"/>
              <a:t>:</a:t>
            </a:r>
          </a:p>
          <a:p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«</a:t>
            </a:r>
            <a:r>
              <a:rPr lang="en-US" b="1" dirty="0" err="1"/>
              <a:t>Կարողություն</a:t>
            </a:r>
            <a:r>
              <a:rPr lang="en-US" b="1" dirty="0"/>
              <a:t>» </a:t>
            </a:r>
            <a:r>
              <a:rPr lang="en-US" dirty="0" err="1"/>
              <a:t>հասկացությունը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8000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88632"/>
          </a:xfrm>
        </p:spPr>
        <p:txBody>
          <a:bodyPr/>
          <a:lstStyle/>
          <a:p>
            <a:r>
              <a:rPr lang="en-US" i="1" dirty="0" err="1"/>
              <a:t>Իմանալ</a:t>
            </a:r>
            <a:r>
              <a:rPr lang="en-US" i="1" dirty="0"/>
              <a:t> – </a:t>
            </a:r>
            <a:r>
              <a:rPr lang="en-US" i="1" dirty="0" err="1"/>
              <a:t>կարողանալ</a:t>
            </a:r>
            <a:endParaRPr lang="ru-RU" dirty="0"/>
          </a:p>
          <a:p>
            <a:r>
              <a:rPr lang="en-US" i="1" dirty="0" err="1"/>
              <a:t>Իմանալ</a:t>
            </a:r>
            <a:r>
              <a:rPr lang="en-US" i="1" dirty="0"/>
              <a:t> – </a:t>
            </a:r>
            <a:r>
              <a:rPr lang="en-US" i="1" dirty="0" err="1"/>
              <a:t>չկարողանալ</a:t>
            </a:r>
            <a:r>
              <a:rPr lang="en-US" i="1" dirty="0"/>
              <a:t> </a:t>
            </a:r>
            <a:endParaRPr lang="ru-RU" dirty="0"/>
          </a:p>
          <a:p>
            <a:r>
              <a:rPr lang="en-US" i="1" dirty="0" err="1"/>
              <a:t>Կարողանալ</a:t>
            </a:r>
            <a:r>
              <a:rPr lang="en-US" i="1" dirty="0"/>
              <a:t> – </a:t>
            </a:r>
            <a:r>
              <a:rPr lang="en-US" i="1" dirty="0" err="1"/>
              <a:t>չիմանալ</a:t>
            </a:r>
            <a:r>
              <a:rPr lang="en-US" i="1" dirty="0"/>
              <a:t> </a:t>
            </a:r>
            <a:endParaRPr lang="ru-RU" dirty="0"/>
          </a:p>
          <a:p>
            <a:endParaRPr lang="ru-RU" dirty="0" smtClean="0"/>
          </a:p>
          <a:p>
            <a:r>
              <a:rPr lang="en-US" dirty="0" err="1" smtClean="0"/>
              <a:t>Մասնագիտական</a:t>
            </a:r>
            <a:r>
              <a:rPr lang="en-US" dirty="0" smtClean="0"/>
              <a:t> </a:t>
            </a:r>
            <a:r>
              <a:rPr lang="en-US" dirty="0" err="1" smtClean="0"/>
              <a:t>խնդիրներ</a:t>
            </a:r>
            <a:r>
              <a:rPr lang="en-US" dirty="0" smtClean="0"/>
              <a:t> </a:t>
            </a:r>
            <a:r>
              <a:rPr lang="en-US" dirty="0" err="1"/>
              <a:t>լուծելու</a:t>
            </a:r>
            <a:r>
              <a:rPr lang="en-US" dirty="0"/>
              <a:t> </a:t>
            </a:r>
            <a:r>
              <a:rPr lang="en-US" dirty="0" err="1"/>
              <a:t>ընթացքում</a:t>
            </a:r>
            <a:r>
              <a:rPr lang="en-US" dirty="0"/>
              <a:t> </a:t>
            </a:r>
            <a:r>
              <a:rPr lang="en-US" dirty="0" err="1"/>
              <a:t>մասնագետը</a:t>
            </a:r>
            <a:r>
              <a:rPr lang="en-US" dirty="0"/>
              <a:t> </a:t>
            </a:r>
            <a:r>
              <a:rPr lang="en-US" dirty="0" err="1"/>
              <a:t>որոշակի</a:t>
            </a:r>
            <a:r>
              <a:rPr lang="en-US" dirty="0"/>
              <a:t> </a:t>
            </a:r>
            <a:r>
              <a:rPr lang="en-US" dirty="0" err="1"/>
              <a:t>կարգով</a:t>
            </a:r>
            <a:r>
              <a:rPr lang="en-US" dirty="0"/>
              <a:t> </a:t>
            </a:r>
            <a:r>
              <a:rPr lang="en-US" dirty="0" err="1"/>
              <a:t>համատեղում</a:t>
            </a:r>
            <a:r>
              <a:rPr lang="en-US" dirty="0"/>
              <a:t> է </a:t>
            </a:r>
            <a:r>
              <a:rPr lang="en-US" dirty="0" err="1"/>
              <a:t>տարբեր</a:t>
            </a:r>
            <a:r>
              <a:rPr lang="en-US" dirty="0"/>
              <a:t> </a:t>
            </a:r>
            <a:r>
              <a:rPr lang="en-US" dirty="0" err="1"/>
              <a:t>մասնագիտական</a:t>
            </a:r>
            <a:r>
              <a:rPr lang="en-US" dirty="0"/>
              <a:t> </a:t>
            </a:r>
            <a:r>
              <a:rPr lang="en-US" dirty="0" err="1"/>
              <a:t>առարկաների</a:t>
            </a:r>
            <a:r>
              <a:rPr lang="en-US" dirty="0"/>
              <a:t> </a:t>
            </a:r>
            <a:r>
              <a:rPr lang="en-US" dirty="0" err="1"/>
              <a:t>գիտելիքները</a:t>
            </a:r>
            <a:r>
              <a:rPr lang="en-US" dirty="0"/>
              <a:t>:</a:t>
            </a:r>
            <a:endParaRPr lang="ru-RU" dirty="0"/>
          </a:p>
          <a:p>
            <a:r>
              <a:rPr lang="en-US" dirty="0" err="1"/>
              <a:t>Մոդուլները</a:t>
            </a:r>
            <a:r>
              <a:rPr lang="en-US" dirty="0"/>
              <a:t> </a:t>
            </a:r>
            <a:r>
              <a:rPr lang="en-US" dirty="0" err="1"/>
              <a:t>պետք</a:t>
            </a:r>
            <a:r>
              <a:rPr lang="en-US" dirty="0"/>
              <a:t> է </a:t>
            </a:r>
            <a:r>
              <a:rPr lang="en-US" dirty="0" err="1"/>
              <a:t>ընդգրկեն</a:t>
            </a:r>
            <a:r>
              <a:rPr lang="en-US" dirty="0"/>
              <a:t> </a:t>
            </a:r>
            <a:r>
              <a:rPr lang="en-US" dirty="0" err="1"/>
              <a:t>տարբեր</a:t>
            </a:r>
            <a:r>
              <a:rPr lang="en-US" dirty="0"/>
              <a:t> </a:t>
            </a:r>
            <a:r>
              <a:rPr lang="en-US" dirty="0" err="1"/>
              <a:t>առարկայական</a:t>
            </a:r>
            <a:r>
              <a:rPr lang="en-US" dirty="0"/>
              <a:t> </a:t>
            </a:r>
            <a:r>
              <a:rPr lang="en-US" dirty="0" err="1"/>
              <a:t>ոլորտների</a:t>
            </a:r>
            <a:r>
              <a:rPr lang="en-US" dirty="0"/>
              <a:t> </a:t>
            </a:r>
            <a:r>
              <a:rPr lang="en-US" dirty="0" err="1"/>
              <a:t>գիտելիքներ</a:t>
            </a:r>
            <a:r>
              <a:rPr lang="en-US" dirty="0"/>
              <a:t>,  </a:t>
            </a:r>
            <a:r>
              <a:rPr lang="en-US" dirty="0" err="1"/>
              <a:t>որոնք</a:t>
            </a:r>
            <a:r>
              <a:rPr lang="en-US" dirty="0"/>
              <a:t> </a:t>
            </a:r>
            <a:r>
              <a:rPr lang="en-US" dirty="0" err="1"/>
              <a:t>անհրաժեշտ</a:t>
            </a:r>
            <a:r>
              <a:rPr lang="en-US" dirty="0"/>
              <a:t> </a:t>
            </a:r>
            <a:r>
              <a:rPr lang="en-US" dirty="0" err="1"/>
              <a:t>են</a:t>
            </a:r>
            <a:r>
              <a:rPr lang="en-US" dirty="0"/>
              <a:t> </a:t>
            </a:r>
            <a:r>
              <a:rPr lang="en-US" dirty="0" err="1"/>
              <a:t>տվյալ</a:t>
            </a:r>
            <a:r>
              <a:rPr lang="en-US" dirty="0"/>
              <a:t> </a:t>
            </a:r>
            <a:r>
              <a:rPr lang="en-US" dirty="0" err="1"/>
              <a:t>կարողության</a:t>
            </a:r>
            <a:r>
              <a:rPr lang="en-US" dirty="0"/>
              <a:t> </a:t>
            </a:r>
            <a:r>
              <a:rPr lang="en-US" dirty="0" err="1"/>
              <a:t>համար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5299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04056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Գործունեության</a:t>
            </a:r>
            <a:r>
              <a:rPr lang="en-US" b="1" dirty="0" smtClean="0"/>
              <a:t> </a:t>
            </a:r>
            <a:r>
              <a:rPr lang="en-US" b="1" dirty="0" err="1" smtClean="0"/>
              <a:t>ծրագրերում</a:t>
            </a:r>
            <a:r>
              <a:rPr lang="en-US" b="1" dirty="0" smtClean="0"/>
              <a:t> </a:t>
            </a:r>
            <a:r>
              <a:rPr lang="en-US" dirty="0" err="1" smtClean="0"/>
              <a:t>ձևակերպված</a:t>
            </a:r>
            <a:r>
              <a:rPr lang="en-US" dirty="0" smtClean="0"/>
              <a:t> </a:t>
            </a:r>
            <a:r>
              <a:rPr lang="en-US" dirty="0" err="1" smtClean="0"/>
              <a:t>են</a:t>
            </a:r>
            <a:r>
              <a:rPr lang="en-US" dirty="0" smtClean="0"/>
              <a:t> </a:t>
            </a:r>
            <a:r>
              <a:rPr lang="en-US" dirty="0" err="1" smtClean="0"/>
              <a:t>ոչ</a:t>
            </a:r>
            <a:r>
              <a:rPr lang="en-US" dirty="0" smtClean="0"/>
              <a:t> </a:t>
            </a:r>
            <a:r>
              <a:rPr lang="en-US" dirty="0" err="1" smtClean="0"/>
              <a:t>թե</a:t>
            </a:r>
            <a:r>
              <a:rPr lang="en-US" dirty="0" smtClean="0"/>
              <a:t> </a:t>
            </a:r>
            <a:r>
              <a:rPr lang="en-US" dirty="0" err="1" smtClean="0"/>
              <a:t>գիտելիք­ները</a:t>
            </a:r>
            <a:r>
              <a:rPr lang="en-US" dirty="0" smtClean="0"/>
              <a:t>, </a:t>
            </a:r>
            <a:r>
              <a:rPr lang="en-US" dirty="0" err="1" smtClean="0"/>
              <a:t>այլ</a:t>
            </a:r>
            <a:r>
              <a:rPr lang="en-US" dirty="0" smtClean="0"/>
              <a:t> </a:t>
            </a:r>
            <a:r>
              <a:rPr lang="en-US" dirty="0" err="1" smtClean="0"/>
              <a:t>մասնա­գի­տա­կան</a:t>
            </a:r>
            <a:r>
              <a:rPr lang="en-US" dirty="0" smtClean="0"/>
              <a:t> </a:t>
            </a:r>
            <a:r>
              <a:rPr lang="en-US" dirty="0" err="1" smtClean="0"/>
              <a:t>կարողությունները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/>
              <a:t>Ինչո՞վ</a:t>
            </a:r>
            <a:r>
              <a:rPr lang="en-US" dirty="0"/>
              <a:t> </a:t>
            </a:r>
            <a:r>
              <a:rPr lang="en-US" dirty="0" err="1"/>
              <a:t>պետք</a:t>
            </a:r>
            <a:r>
              <a:rPr lang="en-US" dirty="0"/>
              <a:t> է </a:t>
            </a:r>
            <a:r>
              <a:rPr lang="en-US" dirty="0" err="1"/>
              <a:t>եզրափակել</a:t>
            </a:r>
            <a:r>
              <a:rPr lang="en-US" dirty="0"/>
              <a:t> </a:t>
            </a:r>
            <a:r>
              <a:rPr lang="en-US" dirty="0" err="1"/>
              <a:t>ուսուցման</a:t>
            </a:r>
            <a:r>
              <a:rPr lang="en-US" dirty="0"/>
              <a:t> </a:t>
            </a:r>
            <a:r>
              <a:rPr lang="en-US" dirty="0" err="1" smtClean="0"/>
              <a:t>արդյունքը</a:t>
            </a:r>
            <a:endParaRPr lang="en-US" dirty="0" smtClean="0"/>
          </a:p>
          <a:p>
            <a:pPr marL="630936" lvl="2" indent="0">
              <a:buNone/>
            </a:pPr>
            <a:endParaRPr lang="ru-RU" dirty="0"/>
          </a:p>
          <a:p>
            <a:r>
              <a:rPr lang="en-US" dirty="0" err="1" smtClean="0"/>
              <a:t>Ո՞ր</a:t>
            </a:r>
            <a:r>
              <a:rPr lang="en-US" dirty="0" smtClean="0"/>
              <a:t> </a:t>
            </a:r>
            <a:r>
              <a:rPr lang="en-US" dirty="0" err="1"/>
              <a:t>առարկայից</a:t>
            </a:r>
            <a:r>
              <a:rPr lang="en-US" dirty="0"/>
              <a:t>, </a:t>
            </a:r>
            <a:r>
              <a:rPr lang="en-US" dirty="0" err="1"/>
              <a:t>ո՞ր</a:t>
            </a:r>
            <a:r>
              <a:rPr lang="en-US" dirty="0"/>
              <a:t> </a:t>
            </a:r>
            <a:r>
              <a:rPr lang="en-US" dirty="0" err="1"/>
              <a:t>թեմայի</a:t>
            </a:r>
            <a:r>
              <a:rPr lang="en-US" dirty="0"/>
              <a:t> </a:t>
            </a:r>
            <a:r>
              <a:rPr lang="en-US" dirty="0" err="1"/>
              <a:t>ո՞ր</a:t>
            </a:r>
            <a:r>
              <a:rPr lang="en-US" dirty="0"/>
              <a:t> </a:t>
            </a:r>
            <a:r>
              <a:rPr lang="en-US" dirty="0" err="1"/>
              <a:t>մասերն</a:t>
            </a:r>
            <a:r>
              <a:rPr lang="en-US" dirty="0"/>
              <a:t> </a:t>
            </a:r>
            <a:r>
              <a:rPr lang="en-US" dirty="0" err="1"/>
              <a:t>են</a:t>
            </a:r>
            <a:r>
              <a:rPr lang="en-US" dirty="0"/>
              <a:t>, </a:t>
            </a:r>
            <a:r>
              <a:rPr lang="en-US" dirty="0" err="1"/>
              <a:t>որ</a:t>
            </a:r>
            <a:r>
              <a:rPr lang="en-US" dirty="0"/>
              <a:t> </a:t>
            </a:r>
            <a:r>
              <a:rPr lang="en-US" dirty="0" err="1"/>
              <a:t>կապահովեն</a:t>
            </a:r>
            <a:r>
              <a:rPr lang="en-US" dirty="0"/>
              <a:t> </a:t>
            </a:r>
            <a:r>
              <a:rPr lang="en-US" dirty="0" err="1"/>
              <a:t>կարողությունը</a:t>
            </a:r>
            <a:r>
              <a:rPr lang="en-US" dirty="0" smtClean="0"/>
              <a:t>։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 smtClean="0"/>
              <a:t>Առարկայական</a:t>
            </a:r>
            <a:r>
              <a:rPr lang="en-US" sz="2800" b="1" dirty="0" smtClean="0"/>
              <a:t> </a:t>
            </a:r>
            <a:r>
              <a:rPr lang="en-US" sz="2800" b="1" dirty="0" err="1"/>
              <a:t>ծրագրե­րից</a:t>
            </a:r>
            <a:r>
              <a:rPr lang="en-US" sz="2800" b="1" dirty="0"/>
              <a:t> </a:t>
            </a:r>
            <a:r>
              <a:rPr lang="ru-RU" sz="2800" b="1" dirty="0" smtClean="0"/>
              <a:t> դեպի</a:t>
            </a:r>
            <a:br>
              <a:rPr lang="ru-RU" sz="2800" b="1" dirty="0" smtClean="0"/>
            </a:br>
            <a:r>
              <a:rPr lang="en-US" sz="2800" b="1" dirty="0" err="1" smtClean="0"/>
              <a:t>գործունեության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ծրագրերի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83895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err="1" smtClean="0"/>
              <a:t>Կարողություն-արդյունք-չափանիշ</a:t>
            </a:r>
            <a:endParaRPr lang="ru-RU" b="1" i="1" dirty="0" smtClean="0"/>
          </a:p>
          <a:p>
            <a:endParaRPr lang="ru-RU" dirty="0"/>
          </a:p>
          <a:p>
            <a:r>
              <a:rPr lang="en-US" b="1" dirty="0" err="1" smtClean="0"/>
              <a:t>Ուսումնառության</a:t>
            </a:r>
            <a:r>
              <a:rPr lang="en-US" b="1" dirty="0" smtClean="0"/>
              <a:t> </a:t>
            </a:r>
            <a:r>
              <a:rPr lang="en-US" b="1" dirty="0" err="1"/>
              <a:t>մոդուլ</a:t>
            </a:r>
            <a:r>
              <a:rPr lang="en-US" b="1" dirty="0"/>
              <a:t>.</a:t>
            </a:r>
            <a:endParaRPr lang="ru-RU" dirty="0"/>
          </a:p>
          <a:p>
            <a:r>
              <a:rPr lang="en-US" dirty="0" err="1"/>
              <a:t>ուսումնառության</a:t>
            </a:r>
            <a:r>
              <a:rPr lang="en-US" dirty="0"/>
              <a:t> </a:t>
            </a:r>
            <a:r>
              <a:rPr lang="en-US" dirty="0" err="1"/>
              <a:t>գործ­ը­նթացի</a:t>
            </a:r>
            <a:r>
              <a:rPr lang="en-US" dirty="0"/>
              <a:t> </a:t>
            </a:r>
            <a:r>
              <a:rPr lang="en-US" dirty="0" err="1"/>
              <a:t>ծրագիրը</a:t>
            </a:r>
            <a:r>
              <a:rPr lang="en-US" dirty="0"/>
              <a:t>, </a:t>
            </a:r>
            <a:r>
              <a:rPr lang="en-US" dirty="0" err="1"/>
              <a:t>որի</a:t>
            </a:r>
            <a:r>
              <a:rPr lang="en-US" dirty="0"/>
              <a:t> </a:t>
            </a:r>
            <a:r>
              <a:rPr lang="en-US" dirty="0" err="1"/>
              <a:t>արդյունքը</a:t>
            </a:r>
            <a:r>
              <a:rPr lang="en-US" dirty="0"/>
              <a:t> </a:t>
            </a:r>
            <a:r>
              <a:rPr lang="en-US" dirty="0" err="1"/>
              <a:t>պա­հանջ­վող</a:t>
            </a:r>
            <a:r>
              <a:rPr lang="en-US" dirty="0"/>
              <a:t> </a:t>
            </a:r>
            <a:r>
              <a:rPr lang="en-US" dirty="0" err="1"/>
              <a:t>կարողության</a:t>
            </a:r>
            <a:r>
              <a:rPr lang="en-US" dirty="0"/>
              <a:t> </a:t>
            </a:r>
            <a:r>
              <a:rPr lang="en-US" dirty="0" err="1"/>
              <a:t>ձեռքբերումն</a:t>
            </a:r>
            <a:r>
              <a:rPr lang="en-US" dirty="0"/>
              <a:t> է</a:t>
            </a:r>
            <a:r>
              <a:rPr lang="en-US" dirty="0" smtClean="0"/>
              <a:t>:</a:t>
            </a:r>
          </a:p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err="1"/>
              <a:t>Կարողության</a:t>
            </a:r>
            <a:r>
              <a:rPr lang="en-US" sz="3600" dirty="0"/>
              <a:t> </a:t>
            </a:r>
            <a:r>
              <a:rPr lang="en-US" sz="3600" dirty="0" err="1"/>
              <a:t>մոդուլ</a:t>
            </a:r>
            <a:r>
              <a:rPr lang="en-US" sz="3600" dirty="0"/>
              <a:t> –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ուսումնառության</a:t>
            </a:r>
            <a:r>
              <a:rPr lang="en-US" sz="3600" dirty="0" smtClean="0"/>
              <a:t> </a:t>
            </a:r>
            <a:r>
              <a:rPr lang="en-US" sz="3600" dirty="0" err="1"/>
              <a:t>մոդուլ</a:t>
            </a:r>
            <a:r>
              <a:rPr lang="en-US" sz="3600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1433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824536"/>
          </a:xfrm>
        </p:spPr>
        <p:txBody>
          <a:bodyPr>
            <a:normAutofit/>
          </a:bodyPr>
          <a:lstStyle/>
          <a:p>
            <a:r>
              <a:rPr lang="en-US" dirty="0" err="1" smtClean="0"/>
              <a:t>մասնագիտական</a:t>
            </a:r>
            <a:r>
              <a:rPr lang="en-US" dirty="0" smtClean="0"/>
              <a:t> </a:t>
            </a:r>
            <a:r>
              <a:rPr lang="en-US" dirty="0" err="1"/>
              <a:t>առարկաների</a:t>
            </a:r>
            <a:r>
              <a:rPr lang="en-US" dirty="0"/>
              <a:t> </a:t>
            </a:r>
            <a:r>
              <a:rPr lang="en-US" b="1" dirty="0" err="1"/>
              <a:t>առանձին</a:t>
            </a:r>
            <a:r>
              <a:rPr lang="en-US" b="1" dirty="0"/>
              <a:t> </a:t>
            </a:r>
            <a:r>
              <a:rPr lang="en-US" b="1" dirty="0" err="1"/>
              <a:t>ծրագրերի</a:t>
            </a:r>
            <a:r>
              <a:rPr lang="en-US" b="1" dirty="0"/>
              <a:t> </a:t>
            </a:r>
            <a:r>
              <a:rPr lang="en-US" b="1" dirty="0" err="1"/>
              <a:t>համա­տեղ­ման</a:t>
            </a:r>
            <a:r>
              <a:rPr lang="en-US" b="1" dirty="0"/>
              <a:t> </a:t>
            </a:r>
            <a:r>
              <a:rPr lang="en-US" dirty="0" err="1"/>
              <a:t>արդյունքում</a:t>
            </a:r>
            <a:r>
              <a:rPr lang="en-US" dirty="0"/>
              <a:t> </a:t>
            </a:r>
            <a:r>
              <a:rPr lang="en-US" dirty="0" err="1"/>
              <a:t>ձևավորված</a:t>
            </a:r>
            <a:r>
              <a:rPr lang="en-US" dirty="0"/>
              <a:t> </a:t>
            </a:r>
            <a:r>
              <a:rPr lang="en-US" dirty="0" err="1"/>
              <a:t>մոդուլային</a:t>
            </a:r>
            <a:r>
              <a:rPr lang="en-US" dirty="0"/>
              <a:t> </a:t>
            </a:r>
            <a:r>
              <a:rPr lang="en-US" dirty="0" err="1"/>
              <a:t>ուսումնական</a:t>
            </a:r>
            <a:r>
              <a:rPr lang="en-US" dirty="0"/>
              <a:t> </a:t>
            </a:r>
            <a:r>
              <a:rPr lang="en-US" dirty="0" err="1"/>
              <a:t>ծրագրեր</a:t>
            </a:r>
            <a:endParaRPr lang="ru-RU" dirty="0"/>
          </a:p>
          <a:p>
            <a:endParaRPr lang="ru-RU" b="1" dirty="0" smtClean="0"/>
          </a:p>
          <a:p>
            <a:r>
              <a:rPr lang="ru-RU" b="1" dirty="0" smtClean="0"/>
              <a:t>ժ</a:t>
            </a:r>
            <a:r>
              <a:rPr lang="en-US" b="1" dirty="0" err="1" smtClean="0"/>
              <a:t>Առարկայական</a:t>
            </a:r>
            <a:r>
              <a:rPr lang="en-US" b="1" dirty="0" smtClean="0"/>
              <a:t> </a:t>
            </a:r>
            <a:r>
              <a:rPr lang="en-US" b="1" dirty="0" err="1" smtClean="0"/>
              <a:t>ինտեգրում</a:t>
            </a:r>
            <a:endParaRPr lang="en-US" b="1" dirty="0" smtClean="0"/>
          </a:p>
          <a:p>
            <a:r>
              <a:rPr lang="en-US" dirty="0" err="1" smtClean="0"/>
              <a:t>ան­հրա­ժեշտ</a:t>
            </a:r>
            <a:r>
              <a:rPr lang="en-US" dirty="0" smtClean="0"/>
              <a:t> </a:t>
            </a:r>
            <a:r>
              <a:rPr lang="en-US" dirty="0" err="1"/>
              <a:t>գիտելիքների</a:t>
            </a:r>
            <a:r>
              <a:rPr lang="en-US" dirty="0"/>
              <a:t> </a:t>
            </a:r>
            <a:r>
              <a:rPr lang="en-US" dirty="0" err="1"/>
              <a:t>ուսու­ցումը</a:t>
            </a:r>
            <a:r>
              <a:rPr lang="en-US" dirty="0"/>
              <a:t> </a:t>
            </a:r>
            <a:r>
              <a:rPr lang="en-US" dirty="0" err="1"/>
              <a:t>շաղկապվում</a:t>
            </a:r>
            <a:r>
              <a:rPr lang="en-US" dirty="0"/>
              <a:t> է </a:t>
            </a:r>
            <a:r>
              <a:rPr lang="en-US" dirty="0" err="1"/>
              <a:t>գործնական</a:t>
            </a:r>
            <a:r>
              <a:rPr lang="en-US" dirty="0"/>
              <a:t> </a:t>
            </a:r>
            <a:r>
              <a:rPr lang="en-US" dirty="0" err="1"/>
              <a:t>կարողությունների</a:t>
            </a:r>
            <a:r>
              <a:rPr lang="en-US" dirty="0"/>
              <a:t> </a:t>
            </a:r>
            <a:r>
              <a:rPr lang="en-US" dirty="0" err="1"/>
              <a:t>ձևավորման</a:t>
            </a:r>
            <a:r>
              <a:rPr lang="en-US" dirty="0"/>
              <a:t> </a:t>
            </a:r>
            <a:r>
              <a:rPr lang="en-US" dirty="0" err="1" smtClean="0"/>
              <a:t>հետ</a:t>
            </a:r>
            <a:endParaRPr lang="en-US" dirty="0" smtClean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en-US" sz="3600" dirty="0" err="1"/>
              <a:t>Կարողությունների</a:t>
            </a:r>
            <a:r>
              <a:rPr lang="en-US" sz="3600" dirty="0"/>
              <a:t> </a:t>
            </a:r>
            <a:r>
              <a:rPr lang="en-US" sz="3600" dirty="0" err="1"/>
              <a:t>ձևավորմանը</a:t>
            </a:r>
            <a:r>
              <a:rPr lang="en-US" sz="3600" dirty="0"/>
              <a:t> </a:t>
            </a:r>
            <a:r>
              <a:rPr lang="en-US" sz="3600" dirty="0" err="1"/>
              <a:t>միտված</a:t>
            </a:r>
            <a:r>
              <a:rPr lang="en-US" sz="3600" dirty="0"/>
              <a:t> </a:t>
            </a:r>
            <a:r>
              <a:rPr lang="en-US" sz="3600" dirty="0" err="1" smtClean="0"/>
              <a:t>ուսուցման</a:t>
            </a:r>
            <a:r>
              <a:rPr lang="ru-RU" sz="3600" dirty="0" smtClean="0"/>
              <a:t>  </a:t>
            </a:r>
            <a:r>
              <a:rPr lang="en-US" sz="3600" dirty="0" err="1" smtClean="0"/>
              <a:t>առանձնահատկութ­յունները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9951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Դասավանդողը</a:t>
            </a:r>
            <a:r>
              <a:rPr lang="en-US" b="1" dirty="0"/>
              <a:t>՝ </a:t>
            </a:r>
            <a:r>
              <a:rPr lang="en-US" b="1" dirty="0" err="1"/>
              <a:t>ուղղորդող</a:t>
            </a:r>
            <a:r>
              <a:rPr lang="en-US" b="1" dirty="0"/>
              <a:t> </a:t>
            </a:r>
            <a:endParaRPr lang="ru-RU" dirty="0"/>
          </a:p>
          <a:p>
            <a:r>
              <a:rPr lang="en-US" b="1" dirty="0" err="1"/>
              <a:t>Ուսումնական</a:t>
            </a:r>
            <a:r>
              <a:rPr lang="en-US" b="1" dirty="0"/>
              <a:t> </a:t>
            </a:r>
            <a:r>
              <a:rPr lang="en-US" b="1" dirty="0" err="1" smtClean="0"/>
              <a:t>միջավայր</a:t>
            </a:r>
            <a:endParaRPr lang="ru-RU" b="1" dirty="0" smtClean="0"/>
          </a:p>
          <a:p>
            <a:r>
              <a:rPr lang="en-US" dirty="0" err="1" smtClean="0"/>
              <a:t>աշխա­տատեղ</a:t>
            </a:r>
            <a:r>
              <a:rPr lang="en-US" dirty="0" smtClean="0"/>
              <a:t> </a:t>
            </a:r>
            <a:r>
              <a:rPr lang="en-US" dirty="0" err="1"/>
              <a:t>կամ</a:t>
            </a:r>
            <a:r>
              <a:rPr lang="en-US" dirty="0"/>
              <a:t> </a:t>
            </a:r>
            <a:r>
              <a:rPr lang="en-US" dirty="0" err="1"/>
              <a:t>առավելագույն</a:t>
            </a:r>
            <a:r>
              <a:rPr lang="en-US" dirty="0"/>
              <a:t> </a:t>
            </a:r>
            <a:r>
              <a:rPr lang="en-US" dirty="0" err="1"/>
              <a:t>չափով</a:t>
            </a:r>
            <a:r>
              <a:rPr lang="en-US" dirty="0"/>
              <a:t> </a:t>
            </a:r>
            <a:r>
              <a:rPr lang="en-US" dirty="0" err="1"/>
              <a:t>աշխատատեղին</a:t>
            </a:r>
            <a:r>
              <a:rPr lang="en-US" dirty="0"/>
              <a:t> </a:t>
            </a:r>
            <a:r>
              <a:rPr lang="en-US" dirty="0" err="1"/>
              <a:t>համա­պա­­տաս­խանեցված</a:t>
            </a:r>
            <a:r>
              <a:rPr lang="en-US" dirty="0"/>
              <a:t> </a:t>
            </a:r>
            <a:r>
              <a:rPr lang="en-US" dirty="0" err="1"/>
              <a:t>պայմաններ</a:t>
            </a:r>
            <a:endParaRPr lang="en-US" dirty="0"/>
          </a:p>
          <a:p>
            <a:r>
              <a:rPr lang="en-US" dirty="0" err="1"/>
              <a:t>ձեռքբերումները</a:t>
            </a:r>
            <a:r>
              <a:rPr lang="en-US" dirty="0"/>
              <a:t> </a:t>
            </a:r>
            <a:r>
              <a:rPr lang="en-US" dirty="0" err="1"/>
              <a:t>գնահատվում</a:t>
            </a:r>
            <a:r>
              <a:rPr lang="en-US" dirty="0"/>
              <a:t> </a:t>
            </a:r>
            <a:r>
              <a:rPr lang="en-US" dirty="0" err="1"/>
              <a:t>են</a:t>
            </a:r>
            <a:r>
              <a:rPr lang="en-US" dirty="0"/>
              <a:t> </a:t>
            </a:r>
            <a:r>
              <a:rPr lang="en-US" dirty="0" err="1"/>
              <a:t>կարողությունների</a:t>
            </a:r>
            <a:r>
              <a:rPr lang="en-US" dirty="0"/>
              <a:t> </a:t>
            </a:r>
            <a:r>
              <a:rPr lang="en-US" dirty="0" err="1"/>
              <a:t>մակարդակի</a:t>
            </a:r>
            <a:r>
              <a:rPr lang="en-US" dirty="0"/>
              <a:t> </a:t>
            </a:r>
            <a:r>
              <a:rPr lang="en-US" dirty="0" err="1"/>
              <a:t>հիման</a:t>
            </a:r>
            <a:r>
              <a:rPr lang="en-US" dirty="0"/>
              <a:t> </a:t>
            </a:r>
            <a:r>
              <a:rPr lang="en-US" dirty="0" err="1"/>
              <a:t>վրա</a:t>
            </a:r>
            <a:endParaRPr lang="en-US" dirty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56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</TotalTime>
  <Words>1523</Words>
  <Application>Microsoft Office PowerPoint</Application>
  <PresentationFormat>On-screen Show (4:3)</PresentationFormat>
  <Paragraphs>226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Concourse</vt:lpstr>
      <vt:lpstr>PowerPoint Presentation</vt:lpstr>
      <vt:lpstr> Մասնա­գի­տական կրթության որակ</vt:lpstr>
      <vt:lpstr>Կարողություննե­րի ձևավորմանը միտված  ուսուցում</vt:lpstr>
      <vt:lpstr>«Կարողություն» հասկացությունը</vt:lpstr>
      <vt:lpstr>PowerPoint Presentation</vt:lpstr>
      <vt:lpstr>Առարկայական ծրագրե­րից  դեպի գործունեության ծրագրերի</vt:lpstr>
      <vt:lpstr>Կարողության մոդուլ –  ուսումնառության մոդուլ </vt:lpstr>
      <vt:lpstr>Կարողությունների ձևավորմանը միտված ուսուցման  առանձնահատկութ­յունները</vt:lpstr>
      <vt:lpstr>PowerPoint Presentation</vt:lpstr>
      <vt:lpstr>ՄՈԴՈՒԼԱՅԻՆ ՈՒՍՈՒՄՆԱԿԱՆ ԾՐԱԳՐԵՐ</vt:lpstr>
      <vt:lpstr>PowerPoint Presentation</vt:lpstr>
      <vt:lpstr>կարողության մոդուլ –  ուսումնառության մոդուլ</vt:lpstr>
      <vt:lpstr>PowerPoint Presentation</vt:lpstr>
      <vt:lpstr>ՈՒՍՈՒՄՆԱՌՈՒԹՅԱՆ ՄՈԴՈՒԼԻ  ՁԵՎԱՉԱՓ</vt:lpstr>
      <vt:lpstr>PowerPoint Presentation</vt:lpstr>
      <vt:lpstr>Արդյունք 1</vt:lpstr>
      <vt:lpstr>Գնահատման միջոցների մի քանի տարբերակներ</vt:lpstr>
      <vt:lpstr>PowerPoint Presentation</vt:lpstr>
      <vt:lpstr>Առարկայական և մոդուլային ծրագրեր</vt:lpstr>
      <vt:lpstr>Աշխատանքային թեմատիկ պլան</vt:lpstr>
      <vt:lpstr>Ուսումնառության պլան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Դասավանդման նյութ</vt:lpstr>
      <vt:lpstr>Դասավանդման նյութը </vt:lpstr>
      <vt:lpstr>PowerPoint Presentation</vt:lpstr>
      <vt:lpstr>Ուսումնառության նյութ</vt:lpstr>
      <vt:lpstr>PowerPoint Presentation</vt:lpstr>
      <vt:lpstr>Մոդուլի յուրացման գնահատման  ամփոփ թերթ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</dc:creator>
  <cp:lastModifiedBy>Ani</cp:lastModifiedBy>
  <cp:revision>11</cp:revision>
  <dcterms:created xsi:type="dcterms:W3CDTF">2012-09-04T09:53:50Z</dcterms:created>
  <dcterms:modified xsi:type="dcterms:W3CDTF">2012-09-12T10:53:32Z</dcterms:modified>
</cp:coreProperties>
</file>