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am/index.php?id=89&amp;topMenu=-1&amp;menu1=85&amp;menu2=89&amp;arch=0" TargetMode="External"/><Relationship Id="rId2" Type="http://schemas.openxmlformats.org/officeDocument/2006/relationships/hyperlink" Target="http://www.edu.am/index.php?id=5&amp;topMenu=-1&amp;menu1=85&amp;menu2=89&amp;arch=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arliament.am/legislation.php?sel=show&amp;ID=1700&amp;lang=arm" TargetMode="External"/><Relationship Id="rId4" Type="http://schemas.openxmlformats.org/officeDocument/2006/relationships/hyperlink" Target="http://www.edu.am/index.php?id=3566&amp;topMenu=-1&amp;menu1=85&amp;menu2=89&amp;arch=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kh.am/" TargetMode="External"/><Relationship Id="rId2" Type="http://schemas.openxmlformats.org/officeDocument/2006/relationships/hyperlink" Target="http://www.edu.a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rlis.am/" TargetMode="External"/><Relationship Id="rId4" Type="http://schemas.openxmlformats.org/officeDocument/2006/relationships/hyperlink" Target="http://www.gov.a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lis.a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 smtClean="0"/>
              <a:t>Դասվար-դաստիարակների վերապատրատում -4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dirty="0" smtClean="0"/>
              <a:t>Կրթության բնագավառին վերաբերող նորմատիվ փաստաթղթեր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աշխատակարգ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 smtClean="0"/>
              <a:t>Բաժանվել 4 աշխատանքային խմբերի</a:t>
            </a:r>
          </a:p>
          <a:p>
            <a:r>
              <a:rPr lang="hy-AM" dirty="0" smtClean="0"/>
              <a:t>Յուրաքանչյուր խմբին տալ մեկ օրենք, որը պիտի նշված ժամանակում վերածվի </a:t>
            </a:r>
            <a:r>
              <a:rPr lang="en-US" dirty="0" smtClean="0"/>
              <a:t>PP-</a:t>
            </a:r>
            <a:r>
              <a:rPr lang="hy-AM" dirty="0" smtClean="0"/>
              <a:t>ի:</a:t>
            </a:r>
          </a:p>
          <a:p>
            <a:r>
              <a:rPr lang="en-US" dirty="0" smtClean="0"/>
              <a:t>PP-</a:t>
            </a:r>
            <a:r>
              <a:rPr lang="hy-AM" dirty="0" smtClean="0"/>
              <a:t>ին ներկայացվող պահանջներ</a:t>
            </a:r>
            <a:br>
              <a:rPr lang="hy-AM" dirty="0" smtClean="0"/>
            </a:br>
            <a:r>
              <a:rPr lang="hy-AM" dirty="0" smtClean="0"/>
              <a:t>- ե՞րբ է ընդունվել,</a:t>
            </a:r>
            <a:br>
              <a:rPr lang="hy-AM" dirty="0" smtClean="0"/>
            </a:br>
            <a:r>
              <a:rPr lang="hy-AM" dirty="0" smtClean="0"/>
              <a:t>- ի՞նչ գլուխներից է բաղկացած</a:t>
            </a:r>
            <a:br>
              <a:rPr lang="hy-AM" dirty="0" smtClean="0"/>
            </a:br>
            <a:r>
              <a:rPr lang="hy-AM" dirty="0" smtClean="0"/>
              <a:t>-ե՞րբ և ի՞նչ փոփոխություններ են արվել</a:t>
            </a:r>
            <a:br>
              <a:rPr lang="hy-AM" dirty="0" smtClean="0"/>
            </a:br>
            <a:r>
              <a:rPr lang="hy-AM" dirty="0" smtClean="0"/>
              <a:t>-օրենքի կառուցվածքը</a:t>
            </a:r>
            <a:r>
              <a:rPr lang="ru-RU" dirty="0" smtClean="0"/>
              <a:t>(</a:t>
            </a:r>
            <a:r>
              <a:rPr lang="hy-AM" dirty="0" smtClean="0"/>
              <a:t>գլուխ, հոդված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y-AM" sz="2800" u="sng" dirty="0" smtClean="0">
                <a:hlinkClick r:id="rId2"/>
              </a:rPr>
              <a:t>ՀՀ կրթության մասին օրենք</a:t>
            </a:r>
            <a:r>
              <a:rPr lang="hy-AM" sz="2800" dirty="0" smtClean="0"/>
              <a:t/>
            </a:r>
            <a:br>
              <a:rPr lang="hy-AM" sz="2800" dirty="0" smtClean="0"/>
            </a:br>
            <a:r>
              <a:rPr lang="hy-AM" sz="2800" u="sng" dirty="0" smtClean="0">
                <a:hlinkClick r:id="rId3"/>
              </a:rPr>
              <a:t>Նախադպրոցական կրթության մասին օրենք</a:t>
            </a:r>
            <a:r>
              <a:rPr lang="hy-AM" sz="2800" dirty="0" smtClean="0"/>
              <a:t/>
            </a:r>
            <a:br>
              <a:rPr lang="hy-AM" sz="2800" dirty="0" smtClean="0"/>
            </a:br>
            <a:r>
              <a:rPr lang="hy-AM" sz="2800" u="sng" dirty="0" smtClean="0">
                <a:hlinkClick r:id="rId4"/>
              </a:rPr>
              <a:t>ՀՀ օրենք հանրակրթության մասին</a:t>
            </a:r>
            <a:r>
              <a:rPr lang="hy-AM" sz="2800" dirty="0" smtClean="0"/>
              <a:t/>
            </a:r>
            <a:br>
              <a:rPr lang="hy-AM" sz="2800" dirty="0" smtClean="0"/>
            </a:br>
            <a:r>
              <a:rPr lang="hy-AM" sz="2800" u="sng" dirty="0" smtClean="0">
                <a:hlinkClick r:id="rId5"/>
              </a:rPr>
              <a:t>ՀՀ օրենք երեխաների իրավունքների մասին </a:t>
            </a:r>
            <a:r>
              <a:rPr lang="hy-AM" sz="2800" dirty="0" smtClean="0"/>
              <a:t>   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Օրենքները կարող ենք գտնել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www.edu.am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www.mskh.am</a:t>
            </a:r>
            <a:r>
              <a:rPr lang="en-US" dirty="0" smtClean="0"/>
              <a:t> </a:t>
            </a:r>
            <a:r>
              <a:rPr lang="hy-AM" dirty="0" smtClean="0"/>
              <a:t>Ղեկավարի գրադարան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www.gov.am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www.arlis.am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596064" cy="1295400"/>
          </a:xfrm>
        </p:spPr>
        <p:txBody>
          <a:bodyPr>
            <a:noAutofit/>
          </a:bodyPr>
          <a:lstStyle/>
          <a:p>
            <a:r>
              <a:rPr lang="hy-AM" sz="3600" dirty="0" smtClean="0"/>
              <a:t>ՀՀ սահմանադրություն </a:t>
            </a:r>
            <a:r>
              <a:rPr lang="en-US" sz="3600" dirty="0" smtClean="0">
                <a:hlinkClick r:id="rId2"/>
              </a:rPr>
              <a:t>www.arlis.am</a:t>
            </a:r>
            <a:r>
              <a:rPr lang="hy-AM" sz="4000" dirty="0" smtClean="0"/>
              <a:t> </a:t>
            </a:r>
            <a:r>
              <a:rPr lang="en-US" sz="2800" dirty="0" smtClean="0"/>
              <a:t>(</a:t>
            </a:r>
            <a:r>
              <a:rPr lang="hy-AM" sz="2800" dirty="0" smtClean="0"/>
              <a:t>Օրինակ</a:t>
            </a:r>
            <a:r>
              <a:rPr lang="en-US" sz="2800" dirty="0" smtClean="0"/>
              <a:t>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y-AM" sz="2400" dirty="0" smtClean="0"/>
              <a:t>Ընդունվել է 1995թ. հուլիսի 5-ի ՀՀ հանրաքվեով: </a:t>
            </a:r>
          </a:p>
          <a:p>
            <a:r>
              <a:rPr lang="hy-AM" sz="2400" dirty="0" smtClean="0"/>
              <a:t>Սահմանադրության փոփոխությունները կատարվել են 2005թ. նոյեմբերի 27-ի ՀՀ հանրաքվեով</a:t>
            </a:r>
          </a:p>
          <a:p>
            <a:endParaRPr lang="hy-AM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Կառուցվածքը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y-AM" sz="2000" b="1" dirty="0" smtClean="0"/>
              <a:t>Գ Լ ՈՒ Խ  1. </a:t>
            </a:r>
            <a:r>
              <a:rPr lang="hy-AM" sz="2000" b="1" i="1" dirty="0" smtClean="0"/>
              <a:t>ՍԱՀՄԱՆԱԴՐԱԿԱՆ ԿԱՐԳԻ ՀԻՄՈՒՆՔՆԵՐԸ</a:t>
            </a:r>
          </a:p>
          <a:p>
            <a:r>
              <a:rPr lang="hy-AM" sz="1800" b="1" dirty="0" smtClean="0"/>
              <a:t>Գ Լ ՈՒ Խ  2.</a:t>
            </a:r>
            <a:br>
              <a:rPr lang="hy-AM" sz="1800" b="1" dirty="0" smtClean="0"/>
            </a:br>
            <a:r>
              <a:rPr lang="hy-AM" sz="1800" b="1" i="1" dirty="0" smtClean="0">
                <a:solidFill>
                  <a:srgbClr val="FF0000"/>
                </a:solidFill>
              </a:rPr>
              <a:t>ՄԱՐԴՈՒ ԵՎ ՔԱՂԱՔԱՑՈՒ ՀԻՄՆԱԿԱՆ ԻՐԱՎՈՒՆՔՆԵՐԸ ԵՎ ԱԶԱՏՈՒԹՅՈՒՆՆԵՐԸ</a:t>
            </a:r>
          </a:p>
          <a:p>
            <a:r>
              <a:rPr lang="hy-AM" sz="1800" b="1" dirty="0" smtClean="0"/>
              <a:t>Գ Լ ՈՒ Խ  3 .</a:t>
            </a:r>
            <a:r>
              <a:rPr lang="hy-AM" sz="1800" b="1" i="1" dirty="0" smtClean="0"/>
              <a:t>ՀԱՆՐԱՊԵՏՈՒԹՅԱՆ ՆԱԽԱԳԱՀԸ</a:t>
            </a:r>
          </a:p>
          <a:p>
            <a:r>
              <a:rPr lang="hy-AM" sz="2000" b="1" dirty="0" smtClean="0"/>
              <a:t>Գ Լ ՈՒ Խ  4.</a:t>
            </a:r>
            <a:r>
              <a:rPr lang="hy-AM" sz="2000" b="1" i="1" dirty="0" smtClean="0"/>
              <a:t>ԱԶԳԱՅԻՆ ԺՈՂՈՎԸ</a:t>
            </a:r>
          </a:p>
          <a:p>
            <a:r>
              <a:rPr lang="hy-AM" sz="2000" b="1" dirty="0" smtClean="0"/>
              <a:t>Գ Լ ՈՒ Խ  5. </a:t>
            </a:r>
            <a:r>
              <a:rPr lang="hy-AM" sz="2000" b="1" i="1" dirty="0" smtClean="0"/>
              <a:t>ԿԱՌԱՎԱՐՈՒԹՅՈՒՆԸ</a:t>
            </a:r>
          </a:p>
          <a:p>
            <a:r>
              <a:rPr lang="hy-AM" sz="2000" b="1" dirty="0" smtClean="0"/>
              <a:t>Գ Լ ՈՒ Խ  6.</a:t>
            </a:r>
            <a:r>
              <a:rPr lang="hy-AM" sz="2000" b="1" i="1" dirty="0" smtClean="0"/>
              <a:t>ԴԱՏԱԿԱՆ ԻՇԽԱՆՈՒԹՅՈՒՆ</a:t>
            </a:r>
          </a:p>
          <a:p>
            <a:r>
              <a:rPr lang="hy-AM" sz="2000" b="1" dirty="0" smtClean="0"/>
              <a:t>Գ Լ ՈՒ Խ  7.</a:t>
            </a:r>
            <a:r>
              <a:rPr lang="hy-AM" sz="2000" b="1" i="1" dirty="0" smtClean="0"/>
              <a:t>ՏԵՂԱԿԱՆ ԻՆՔՆԱԿԱՌԱՎԱՐՈՒՄԸ</a:t>
            </a:r>
          </a:p>
          <a:p>
            <a:r>
              <a:rPr lang="hy-AM" sz="2000" b="1" dirty="0" smtClean="0"/>
              <a:t>Գ Լ ՈՒ Խ  8 .</a:t>
            </a:r>
            <a:r>
              <a:rPr lang="hy-AM" sz="2000" b="1" i="1" dirty="0" smtClean="0"/>
              <a:t>ՍԱՀՄԱՆԱԴՐՈՒԹՅԱՆ ԸՆԴՈՒՆՈՒՄԸ, ՓՈՓՈԽՈՒՄԸ ԵՎ ՀԱՆՐԱՔՎԵՆ</a:t>
            </a:r>
          </a:p>
          <a:p>
            <a:r>
              <a:rPr lang="hy-AM" sz="2000" b="1" dirty="0" smtClean="0"/>
              <a:t>Գ Լ ՈՒ Խ  9. </a:t>
            </a:r>
            <a:r>
              <a:rPr lang="hy-AM" sz="2000" b="1" i="1" dirty="0" smtClean="0"/>
              <a:t>ԵԶՐԱՓԱԿԻՉ ԵՎ ԱՆՑՈՒՄԱՅԻՆ ԴՐՈՒՅԹՆԵՐ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sz="2800" b="1" i="1" dirty="0" smtClean="0">
                <a:solidFill>
                  <a:srgbClr val="FF0000"/>
                </a:solidFill>
              </a:rPr>
              <a:t>ՄԱՐԴՈՒ ԵՎ ՔԱՂԱՔԱՑՈՒ ՀԻՄՆԱԿԱՆ ԻՐԱՎՈՒՆՔՆԵՐԸ ԵՎ ԱԶԱՏՈՒԹՅՈՒՆՆԵՐԸ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y-AM" sz="2000" b="1" dirty="0" smtClean="0"/>
              <a:t>Հոդված 14.</a:t>
            </a:r>
            <a:r>
              <a:rPr lang="hy-AM" sz="2000" dirty="0" smtClean="0"/>
              <a:t> Մարդու արժանապատվությունը՝ որպես նրա իրավունքների ու ազատությունների անքակտելի հիմք, հարգվում և պաշտպանվում է պետության կողմից:</a:t>
            </a:r>
          </a:p>
          <a:p>
            <a:r>
              <a:rPr lang="hy-AM" sz="2000" b="1" dirty="0" smtClean="0"/>
              <a:t>Հոդված 14.1.</a:t>
            </a:r>
            <a:r>
              <a:rPr lang="hy-AM" sz="2000" dirty="0" smtClean="0"/>
              <a:t> Բոլոր մարդիկ հավասար են օրենքի առջև:</a:t>
            </a:r>
          </a:p>
          <a:p>
            <a:r>
              <a:rPr lang="hy-AM" sz="2000" b="1" dirty="0" smtClean="0"/>
              <a:t>Հոդված 15.</a:t>
            </a:r>
            <a:r>
              <a:rPr lang="hy-AM" sz="2000" dirty="0" smtClean="0"/>
              <a:t> Յուրաքանչյուր ոք ունի կյանքի իրավունք: Ոչ ոք չի կարող դատապարտվել կամ ենթարկվել մահապատժի:</a:t>
            </a:r>
          </a:p>
          <a:p>
            <a:r>
              <a:rPr lang="hy-AM" sz="2000" b="1" dirty="0" smtClean="0"/>
              <a:t>Հոդված 16.</a:t>
            </a:r>
            <a:r>
              <a:rPr lang="hy-AM" sz="2000" dirty="0" smtClean="0"/>
              <a:t> Յուրաքանչյուր ոք ունի անձնական ազատության և անձեռնմխելիության իրավունք։ Մարդուն կարելի է ազատությունից զրկել օրենքով սահմանված դեպքերում և կարգով: Օրենքը կարող է նախատեսել ազատությունից զրկում միայն </a:t>
            </a:r>
            <a:r>
              <a:rPr lang="hy-AM" sz="2000" dirty="0" smtClean="0">
                <a:solidFill>
                  <a:srgbClr val="0070C0"/>
                </a:solidFill>
              </a:rPr>
              <a:t>Սահմ. նշված դեպքերում</a:t>
            </a:r>
          </a:p>
          <a:p>
            <a:r>
              <a:rPr lang="hy-AM" sz="2000" b="1" dirty="0" smtClean="0"/>
              <a:t>Հոդված 17.</a:t>
            </a:r>
            <a:r>
              <a:rPr lang="hy-AM" sz="2000" dirty="0" smtClean="0"/>
              <a:t> Ոչ ոք չպետք է ենթարկվի խոշտանգումների, ինչպես նաև անմարդկային կամ նվաստացնող վերաբերմունքի կամ պատժի։ Ձերբակալված, կալանավորված և ազատազրկված անձինք ունեն մարդասիրական վերաբերմունքի և արժանապատվության հարգման իրավունք:</a:t>
            </a:r>
          </a:p>
          <a:p>
            <a:r>
              <a:rPr lang="hy-AM" sz="2000" dirty="0" smtClean="0"/>
              <a:t>Մարդուն չի կարելի առանց իր համաձայնության ենթարկել գիտական, բժշկական և այլ փորձերի: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73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Դասվար-դաստիարակների վերապատրատում -4</vt:lpstr>
      <vt:lpstr>աշխատակարգ</vt:lpstr>
      <vt:lpstr>Слайд 3</vt:lpstr>
      <vt:lpstr>Օրենքները կարող ենք գտնել</vt:lpstr>
      <vt:lpstr>ՀՀ սահմանադրություն www.arlis.am (Օրինակ)</vt:lpstr>
      <vt:lpstr>Կառուցվածքը</vt:lpstr>
      <vt:lpstr>ՄԱՐԴՈՒ ԵՎ ՔԱՂԱՔԱՑՈՒ ՀԻՄՆԱԿԱՆ ԻՐԱՎՈՒՆՔՆԵՐԸ ԵՎ ԱԶԱՏՈՒԹՅՈՒՆՆԵՐԸ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Դասվար-դաստիարակների վերապատրատում -4</dc:title>
  <dc:creator>NIKOGHOSYAN</dc:creator>
  <cp:lastModifiedBy>NIKOGHOSYAN</cp:lastModifiedBy>
  <cp:revision>7</cp:revision>
  <dcterms:created xsi:type="dcterms:W3CDTF">2013-03-08T13:03:14Z</dcterms:created>
  <dcterms:modified xsi:type="dcterms:W3CDTF">2013-03-09T15:51:45Z</dcterms:modified>
</cp:coreProperties>
</file>