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772400" cy="12954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Հայաստանի</a:t>
            </a:r>
            <a:r>
              <a:rPr lang="en-US" sz="3200" dirty="0" smtClean="0"/>
              <a:t> </a:t>
            </a:r>
            <a:r>
              <a:rPr lang="en-US" sz="3200" dirty="0" err="1" smtClean="0"/>
              <a:t>Հանրապետություն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մայիսի</a:t>
            </a:r>
            <a:r>
              <a:rPr lang="en-US" sz="3200" dirty="0" smtClean="0"/>
              <a:t> 28, 1918 թ. – </a:t>
            </a:r>
            <a:r>
              <a:rPr lang="en-US" sz="3200" dirty="0" err="1" smtClean="0"/>
              <a:t>դեկտ</a:t>
            </a:r>
            <a:r>
              <a:rPr lang="en-US" sz="3200" dirty="0" smtClean="0"/>
              <a:t>. 2, 1920 թ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" y="1600199"/>
            <a:ext cx="4404360" cy="31931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83271" y="5033906"/>
            <a:ext cx="448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2B3ECB"/>
                </a:solidFill>
              </a:rPr>
              <a:t>Հայաստանի</a:t>
            </a:r>
            <a:r>
              <a:rPr lang="en-US" dirty="0" smtClean="0">
                <a:solidFill>
                  <a:srgbClr val="2B3ECB"/>
                </a:solidFill>
              </a:rPr>
              <a:t> </a:t>
            </a:r>
            <a:r>
              <a:rPr lang="en-US" dirty="0" err="1" smtClean="0">
                <a:solidFill>
                  <a:srgbClr val="2B3ECB"/>
                </a:solidFill>
              </a:rPr>
              <a:t>Առաջին</a:t>
            </a:r>
            <a:r>
              <a:rPr lang="en-US" dirty="0" smtClean="0">
                <a:solidFill>
                  <a:srgbClr val="2B3ECB"/>
                </a:solidFill>
              </a:rPr>
              <a:t> </a:t>
            </a:r>
            <a:r>
              <a:rPr lang="en-US" dirty="0" err="1" smtClean="0">
                <a:solidFill>
                  <a:srgbClr val="2B3ECB"/>
                </a:solidFill>
              </a:rPr>
              <a:t>Հանրապետության</a:t>
            </a:r>
            <a:endParaRPr lang="en-US" dirty="0" smtClean="0">
              <a:solidFill>
                <a:srgbClr val="2B3ECB"/>
              </a:solidFill>
            </a:endParaRPr>
          </a:p>
          <a:p>
            <a:pPr algn="ctr"/>
            <a:r>
              <a:rPr lang="en-US" dirty="0" err="1" smtClean="0">
                <a:solidFill>
                  <a:srgbClr val="2B3ECB"/>
                </a:solidFill>
              </a:rPr>
              <a:t>Կառավարության</a:t>
            </a:r>
            <a:r>
              <a:rPr lang="en-US" dirty="0" smtClean="0">
                <a:solidFill>
                  <a:srgbClr val="2B3ECB"/>
                </a:solidFill>
              </a:rPr>
              <a:t> </a:t>
            </a:r>
            <a:r>
              <a:rPr lang="en-US" dirty="0" err="1" smtClean="0">
                <a:solidFill>
                  <a:srgbClr val="2B3ECB"/>
                </a:solidFill>
              </a:rPr>
              <a:t>շենքը</a:t>
            </a:r>
            <a:r>
              <a:rPr lang="en-US" dirty="0" smtClean="0">
                <a:solidFill>
                  <a:srgbClr val="2B3ECB"/>
                </a:solidFill>
              </a:rPr>
              <a:t> </a:t>
            </a:r>
            <a:r>
              <a:rPr lang="en-US" dirty="0" err="1" smtClean="0">
                <a:solidFill>
                  <a:srgbClr val="2B3ECB"/>
                </a:solidFill>
              </a:rPr>
              <a:t>Երևանում</a:t>
            </a:r>
            <a:endParaRPr lang="en-US" dirty="0">
              <a:solidFill>
                <a:srgbClr val="2B3ECB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56539"/>
            <a:ext cx="4343400" cy="29615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TextBox 12"/>
          <p:cNvSpPr txBox="1"/>
          <p:nvPr/>
        </p:nvSpPr>
        <p:spPr>
          <a:xfrm>
            <a:off x="5070921" y="2953434"/>
            <a:ext cx="3650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2B3ECB"/>
                </a:solidFill>
              </a:rPr>
              <a:t>Հայկական</a:t>
            </a:r>
            <a:r>
              <a:rPr lang="en-US" dirty="0">
                <a:solidFill>
                  <a:srgbClr val="2B3ECB"/>
                </a:solidFill>
              </a:rPr>
              <a:t> </a:t>
            </a:r>
            <a:r>
              <a:rPr lang="en-US" dirty="0" err="1">
                <a:solidFill>
                  <a:srgbClr val="2B3ECB"/>
                </a:solidFill>
              </a:rPr>
              <a:t>համալսարանի</a:t>
            </a:r>
            <a:r>
              <a:rPr lang="en-US" dirty="0">
                <a:solidFill>
                  <a:srgbClr val="2B3ECB"/>
                </a:solidFill>
              </a:rPr>
              <a:t> </a:t>
            </a:r>
            <a:r>
              <a:rPr lang="en-US" dirty="0" err="1">
                <a:solidFill>
                  <a:srgbClr val="2B3ECB"/>
                </a:solidFill>
              </a:rPr>
              <a:t>շենքը</a:t>
            </a:r>
            <a:endParaRPr lang="en-US" dirty="0">
              <a:solidFill>
                <a:srgbClr val="2B3ECB"/>
              </a:solidFill>
            </a:endParaRPr>
          </a:p>
          <a:p>
            <a:pPr algn="ctr"/>
            <a:r>
              <a:rPr lang="en-US" dirty="0" err="1">
                <a:solidFill>
                  <a:srgbClr val="2B3ECB"/>
                </a:solidFill>
              </a:rPr>
              <a:t>Ալեքսանդրապոլում</a:t>
            </a:r>
            <a:endParaRPr lang="en-US" dirty="0">
              <a:solidFill>
                <a:srgbClr val="2B3E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2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Հանրապետության</a:t>
            </a:r>
            <a:r>
              <a:rPr lang="en-US" sz="4000" dirty="0" smtClean="0"/>
              <a:t> </a:t>
            </a:r>
            <a:r>
              <a:rPr lang="en-US" sz="4000" dirty="0" err="1" smtClean="0"/>
              <a:t>օրեր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ուսումնական</a:t>
            </a:r>
            <a:r>
              <a:rPr lang="en-US" sz="4000" dirty="0" smtClean="0"/>
              <a:t> </a:t>
            </a:r>
            <a:r>
              <a:rPr lang="en-US" sz="4000" dirty="0" err="1" smtClean="0"/>
              <a:t>նախագիծ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y-AM" b="1" dirty="0" smtClean="0"/>
              <a:t>Ծրագիր</a:t>
            </a:r>
            <a:endParaRPr lang="en-US" b="1" dirty="0" smtClean="0"/>
          </a:p>
          <a:p>
            <a:pPr marL="0" indent="0" algn="ctr">
              <a:buNone/>
            </a:pPr>
            <a:endParaRPr lang="hy-AM" dirty="0"/>
          </a:p>
          <a:p>
            <a:pPr marL="0" indent="0">
              <a:buNone/>
            </a:pPr>
            <a:r>
              <a:rPr lang="hy-AM" sz="3400" i="1" u="sng" dirty="0">
                <a:latin typeface="+mj-lt"/>
                <a:ea typeface="+mj-ea"/>
                <a:cs typeface="+mj-cs"/>
              </a:rPr>
              <a:t>Մայիսի </a:t>
            </a:r>
            <a:r>
              <a:rPr lang="hy-AM" sz="3400" i="1" u="sng" dirty="0" smtClean="0">
                <a:latin typeface="+mj-lt"/>
                <a:ea typeface="+mj-ea"/>
                <a:cs typeface="+mj-cs"/>
              </a:rPr>
              <a:t>10-25</a:t>
            </a:r>
            <a:r>
              <a:rPr lang="hy-AM" sz="3400" i="1" u="sng" dirty="0">
                <a:latin typeface="+mj-lt"/>
                <a:ea typeface="+mj-ea"/>
                <a:cs typeface="+mj-cs"/>
              </a:rPr>
              <a:t> </a:t>
            </a:r>
            <a:endParaRPr lang="en-US" sz="3400" i="1" u="sng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hy-AM" sz="3400" i="1" u="sng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hy-AM" sz="3400" dirty="0">
                <a:latin typeface="+mj-lt"/>
                <a:ea typeface="+mj-ea"/>
                <a:cs typeface="+mj-cs"/>
              </a:rPr>
              <a:t>1918 թ. պետական անկախության վերականգնման գործընթացի վերաբերյալ սովորողների հայերեն, վրացերեն, անգլերեն, ռուսերեն հետազոտական, աշխատանքների  հրապարակումներ «Հեռադիտակ» ուսումնական բլոգում և «Լուսաստղ»  պատանեկան ամսագրում, հեռավար հարցազրույցներ, առցանց </a:t>
            </a:r>
            <a:r>
              <a:rPr lang="hy-AM" sz="3400" dirty="0" smtClean="0">
                <a:latin typeface="+mj-lt"/>
                <a:ea typeface="+mj-ea"/>
                <a:cs typeface="+mj-cs"/>
              </a:rPr>
              <a:t>քննարկումներ</a:t>
            </a:r>
            <a:r>
              <a:rPr lang="en-US" sz="3400" dirty="0" smtClean="0">
                <a:latin typeface="+mj-lt"/>
                <a:ea typeface="+mj-ea"/>
                <a:cs typeface="+mj-cs"/>
              </a:rPr>
              <a:t>:</a:t>
            </a:r>
            <a:r>
              <a:rPr lang="hy-AM" sz="3400" dirty="0" smtClean="0">
                <a:latin typeface="+mj-lt"/>
                <a:ea typeface="+mj-ea"/>
                <a:cs typeface="+mj-cs"/>
              </a:rPr>
              <a:t> </a:t>
            </a:r>
            <a:r>
              <a:rPr lang="hy-AM" dirty="0"/>
              <a:t> </a:t>
            </a:r>
          </a:p>
          <a:p>
            <a:pPr marL="0" indent="0">
              <a:buNone/>
            </a:pPr>
            <a:r>
              <a:rPr lang="hy-AM" dirty="0"/>
              <a:t/>
            </a:r>
            <a:br>
              <a:rPr lang="hy-AM" dirty="0"/>
            </a:b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9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3200" b="1" dirty="0"/>
              <a:t>Մայիսի 26-28.  Թբիլիսի</a:t>
            </a:r>
            <a:r>
              <a:rPr lang="hy-AM" sz="3200" dirty="0"/>
              <a:t/>
            </a:r>
            <a:br>
              <a:rPr lang="hy-AM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y-AM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hy-AM" dirty="0" smtClean="0"/>
              <a:t>Գիտակների </a:t>
            </a:r>
            <a:r>
              <a:rPr lang="hy-AM" dirty="0"/>
              <a:t>ակումբի մրցաշար. «Թբիլիսի 1918թ</a:t>
            </a:r>
            <a:r>
              <a:rPr lang="hy-AM" dirty="0" smtClean="0"/>
              <a:t>.»</a:t>
            </a:r>
            <a:endParaRPr lang="hy-AM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hy-AM" dirty="0" smtClean="0"/>
              <a:t>Համատեղ </a:t>
            </a:r>
            <a:r>
              <a:rPr lang="hy-AM" dirty="0"/>
              <a:t>ուսումնական </a:t>
            </a:r>
            <a:r>
              <a:rPr lang="hy-AM" dirty="0" smtClean="0"/>
              <a:t>այցելություններ</a:t>
            </a:r>
            <a:endParaRPr lang="hy-AM" dirty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hy-AM" dirty="0" smtClean="0"/>
              <a:t>Կլոր սեղան</a:t>
            </a:r>
            <a:r>
              <a:rPr lang="en-US" dirty="0" smtClean="0"/>
              <a:t>,</a:t>
            </a:r>
            <a:r>
              <a:rPr lang="hy-AM" dirty="0" smtClean="0"/>
              <a:t> </a:t>
            </a:r>
            <a:r>
              <a:rPr lang="hy-AM" dirty="0"/>
              <a:t>ուսումնական նյութերի պրեզենտացիներ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hy-AM" dirty="0" smtClean="0"/>
              <a:t>Պարասրահ</a:t>
            </a:r>
            <a:endParaRPr lang="hy-AM" dirty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hy-AM" dirty="0" smtClean="0"/>
              <a:t>Նախագծի </a:t>
            </a:r>
            <a:r>
              <a:rPr lang="hy-AM" dirty="0"/>
              <a:t>համատեղ, բազմալեզու </a:t>
            </a:r>
            <a:r>
              <a:rPr lang="hy-AM" dirty="0" smtClean="0"/>
              <a:t>լուսաբանում</a:t>
            </a: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3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Հայաստանի</a:t>
            </a:r>
            <a:r>
              <a:rPr lang="en-US" sz="3600" dirty="0" smtClean="0"/>
              <a:t> </a:t>
            </a:r>
            <a:r>
              <a:rPr lang="en-US" sz="3600" dirty="0" err="1" smtClean="0"/>
              <a:t>գագաթների</a:t>
            </a:r>
            <a:r>
              <a:rPr lang="en-US" sz="3600" dirty="0" smtClean="0"/>
              <a:t> </a:t>
            </a:r>
            <a:r>
              <a:rPr lang="en-US" sz="3600" dirty="0" err="1" smtClean="0"/>
              <a:t>պատանեկան</a:t>
            </a:r>
            <a:r>
              <a:rPr lang="en-US" sz="3600" dirty="0" smtClean="0"/>
              <a:t> </a:t>
            </a:r>
            <a:r>
              <a:rPr lang="en-US" sz="3600" dirty="0" err="1" smtClean="0"/>
              <a:t>նվաճում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«</a:t>
            </a:r>
            <a:r>
              <a:rPr lang="en-US" dirty="0" err="1" smtClean="0"/>
              <a:t>Հանրապետության</a:t>
            </a:r>
            <a:r>
              <a:rPr lang="en-US" dirty="0" smtClean="0"/>
              <a:t> </a:t>
            </a:r>
            <a:r>
              <a:rPr lang="en-US" dirty="0" err="1" smtClean="0"/>
              <a:t>օրեր</a:t>
            </a:r>
            <a:r>
              <a:rPr lang="en-US" dirty="0" smtClean="0"/>
              <a:t>» </a:t>
            </a:r>
            <a:r>
              <a:rPr lang="en-US" dirty="0" err="1" smtClean="0"/>
              <a:t>նախագծի</a:t>
            </a:r>
            <a:r>
              <a:rPr lang="en-US" dirty="0" smtClean="0"/>
              <a:t> </a:t>
            </a:r>
            <a:r>
              <a:rPr lang="en-US" dirty="0" err="1" smtClean="0"/>
              <a:t>շրջանակներում</a:t>
            </a:r>
            <a:r>
              <a:rPr lang="en-US" dirty="0" smtClean="0"/>
              <a:t> </a:t>
            </a:r>
            <a:r>
              <a:rPr lang="en-US" dirty="0" err="1" smtClean="0"/>
              <a:t>իրականցվող</a:t>
            </a:r>
            <a:r>
              <a:rPr lang="en-US" dirty="0" smtClean="0"/>
              <a:t> </a:t>
            </a:r>
            <a:r>
              <a:rPr lang="en-US" dirty="0" err="1" smtClean="0"/>
              <a:t>միջոցառում</a:t>
            </a:r>
            <a:r>
              <a:rPr lang="en-US" smtClean="0"/>
              <a:t>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1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Հայաստանի Հանրապետություն մայիսի 28, 1918 թ. – դեկտ. 2, 1920 թ </vt:lpstr>
      <vt:lpstr>Հանրապետության օրեր ուսումնական նախագիծ  </vt:lpstr>
      <vt:lpstr>Մայիսի 26-28.  Թբիլիսի </vt:lpstr>
      <vt:lpstr>Հայաստանի գագաթների պատանեկան նվաճում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Հայաստանի Հանրապետություն մայիսի 28, 1918 թ. – դեկտ 2 1920 թ </dc:title>
  <dc:creator>Artak</dc:creator>
  <cp:lastModifiedBy>Artak</cp:lastModifiedBy>
  <cp:revision>4</cp:revision>
  <dcterms:created xsi:type="dcterms:W3CDTF">2006-08-16T00:00:00Z</dcterms:created>
  <dcterms:modified xsi:type="dcterms:W3CDTF">2013-05-12T10:24:05Z</dcterms:modified>
</cp:coreProperties>
</file>